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5" r:id="rId19"/>
    <p:sldId id="270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88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009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244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1294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9098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728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81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4159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285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694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30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88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967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134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3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656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993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485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1F75A-86BC-4700-8A44-01046E716A82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6B1B2F-AA2F-4916-93AD-6BC4EFFF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4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00863D"/>
                </a:solidFill>
              </a:rPr>
              <a:t>Тема урока-игры</a:t>
            </a:r>
            <a:br>
              <a:rPr lang="ru-RU" altLang="ru-RU" b="1" dirty="0" smtClean="0">
                <a:solidFill>
                  <a:srgbClr val="00863D"/>
                </a:solidFill>
              </a:rPr>
            </a:br>
            <a:r>
              <a:rPr lang="ru-RU" altLang="ru-RU" b="1" dirty="0" smtClean="0">
                <a:solidFill>
                  <a:srgbClr val="00863D"/>
                </a:solidFill>
              </a:rPr>
              <a:t> «Как стать учителем проектного обучения. ».</a:t>
            </a:r>
            <a:endParaRPr lang="ru-RU" dirty="0">
              <a:solidFill>
                <a:srgbClr val="00863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3726" y="3996267"/>
            <a:ext cx="4749296" cy="19713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863D"/>
                </a:solidFill>
              </a:rPr>
              <a:t> </a:t>
            </a:r>
            <a:endParaRPr lang="ru-RU" sz="2800" b="1" dirty="0">
              <a:solidFill>
                <a:srgbClr val="00863D"/>
              </a:solidFill>
            </a:endParaRPr>
          </a:p>
        </p:txBody>
      </p:sp>
      <p:pic>
        <p:nvPicPr>
          <p:cNvPr id="5" name="El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4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070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63D"/>
                </a:solidFill>
              </a:rPr>
              <a:t>Из урока в урок, в игре учащиеся осваивали</a:t>
            </a:r>
            <a:r>
              <a:rPr lang="ru-RU" dirty="0" smtClean="0">
                <a:solidFill>
                  <a:srgbClr val="00863D"/>
                </a:solidFill>
              </a:rPr>
              <a:t>:</a:t>
            </a:r>
            <a:endParaRPr lang="ru-RU" dirty="0">
              <a:solidFill>
                <a:srgbClr val="00863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92827"/>
            <a:ext cx="10018713" cy="4866967"/>
          </a:xfrm>
        </p:spPr>
        <p:txBody>
          <a:bodyPr>
            <a:normAutofit/>
          </a:bodyPr>
          <a:lstStyle/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None/>
            </a:pPr>
            <a:r>
              <a:rPr lang="ru-RU" altLang="ru-RU" sz="2800" kern="0" dirty="0" smtClean="0">
                <a:solidFill>
                  <a:srgbClr val="003300"/>
                </a:solidFill>
                <a:latin typeface="Arial"/>
              </a:rPr>
              <a:t> </a:t>
            </a:r>
            <a:endParaRPr lang="ru-RU" altLang="ru-RU" sz="2800" kern="0" dirty="0">
              <a:solidFill>
                <a:srgbClr val="003300"/>
              </a:solidFill>
              <a:latin typeface="Arial"/>
            </a:endParaRP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планирование, </a:t>
            </a: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целеполагание, </a:t>
            </a: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 err="1">
                <a:solidFill>
                  <a:srgbClr val="000000"/>
                </a:solidFill>
                <a:latin typeface="Arial"/>
              </a:rPr>
              <a:t>проблематизацию</a:t>
            </a: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анализ условий </a:t>
            </a:r>
            <a:br>
              <a:rPr lang="ru-RU" altLang="ru-RU" sz="2800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существования проблемы</a:t>
            </a:r>
            <a:br>
              <a:rPr lang="ru-RU" altLang="ru-RU" sz="2800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с выделением возможных</a:t>
            </a:r>
            <a:br>
              <a:rPr lang="ru-RU" altLang="ru-RU" sz="2800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и необходимых действий в проблемном поле, </a:t>
            </a: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а также элементарные рефлексивные и</a:t>
            </a:r>
          </a:p>
          <a:p>
            <a:pPr marL="176213" lvl="0" indent="-176213" defTabSz="914400" fontAlgn="base">
              <a:lnSpc>
                <a:spcPct val="90000"/>
              </a:lnSpc>
              <a:spcAft>
                <a:spcPct val="0"/>
              </a:spcAft>
              <a:buClr>
                <a:srgbClr val="336600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800" kern="0" dirty="0" err="1">
                <a:solidFill>
                  <a:srgbClr val="000000"/>
                </a:solidFill>
                <a:latin typeface="Arial"/>
              </a:rPr>
              <a:t>презентативные</a:t>
            </a:r>
            <a:r>
              <a:rPr lang="ru-RU" altLang="ru-RU" sz="2800" kern="0" dirty="0">
                <a:solidFill>
                  <a:srgbClr val="000000"/>
                </a:solidFill>
                <a:latin typeface="Arial"/>
              </a:rPr>
              <a:t> умения.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55" y="1592828"/>
            <a:ext cx="4041058" cy="30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67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285" y="399196"/>
            <a:ext cx="3549121" cy="2286001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863D"/>
                </a:solidFill>
              </a:rPr>
              <a:t> Постепенно происходило наращивание </a:t>
            </a:r>
            <a:r>
              <a:rPr lang="ru-RU" altLang="ru-RU" b="1" dirty="0">
                <a:solidFill>
                  <a:srgbClr val="00863D"/>
                </a:solidFill>
              </a:rPr>
              <a:t>элементов проектирования с соблюдением технологической </a:t>
            </a:r>
            <a:r>
              <a:rPr lang="ru-RU" altLang="ru-RU" b="1" dirty="0" err="1">
                <a:solidFill>
                  <a:srgbClr val="00863D"/>
                </a:solidFill>
              </a:rPr>
              <a:t>этапности</a:t>
            </a:r>
            <a:endParaRPr lang="ru-RU" b="1" dirty="0">
              <a:solidFill>
                <a:srgbClr val="00863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3207774"/>
            <a:ext cx="3549121" cy="31635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/>
              <a:t>Постепенное формирование полного цикла проектирования: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умения планировать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умения ставить цель и </a:t>
            </a:r>
            <a:br>
              <a:rPr lang="ru-RU" altLang="ru-RU" b="1" dirty="0"/>
            </a:br>
            <a:r>
              <a:rPr lang="ru-RU" altLang="ru-RU" b="1" dirty="0"/>
              <a:t>планировать, 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формулировать проблему,</a:t>
            </a:r>
            <a:br>
              <a:rPr lang="ru-RU" altLang="ru-RU" b="1" dirty="0"/>
            </a:br>
            <a:r>
              <a:rPr lang="ru-RU" altLang="ru-RU" b="1" dirty="0"/>
              <a:t>цель и планировать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формулировать проблему,</a:t>
            </a:r>
            <a:br>
              <a:rPr lang="ru-RU" altLang="ru-RU" b="1" dirty="0"/>
            </a:br>
            <a:r>
              <a:rPr lang="ru-RU" altLang="ru-RU" b="1" dirty="0"/>
              <a:t>цель и задачи, планировать. 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chemeClr val="folHlink"/>
                </a:solidFill>
              </a:rPr>
              <a:t>   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9" y="1297478"/>
            <a:ext cx="5178829" cy="3882044"/>
          </a:xfrm>
        </p:spPr>
      </p:pic>
    </p:spTree>
    <p:extLst>
      <p:ext uri="{BB962C8B-B14F-4D97-AF65-F5344CB8AC3E}">
        <p14:creationId xmlns:p14="http://schemas.microsoft.com/office/powerpoint/2010/main" val="1977661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63D"/>
                </a:solidFill>
              </a:rPr>
              <a:t>Работа над заданиями в групповой форме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278" y="2438399"/>
            <a:ext cx="5250425" cy="3815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0671" y="2607237"/>
            <a:ext cx="430652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С</a:t>
            </a:r>
            <a:r>
              <a:rPr lang="ru-RU" altLang="ru-RU" sz="2400" dirty="0" smtClean="0"/>
              <a:t>оздается ситуация необходимости проговаривать произвольные мыслительные действия и операции,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а затем и осознанное их применение.</a:t>
            </a:r>
            <a:endParaRPr lang="ru-RU" altLang="ru-RU" sz="2400" b="1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Групповая форма работы способствует и выработке навыков группового взаимодействия, </a:t>
            </a:r>
            <a:r>
              <a:rPr lang="ru-RU" altLang="ru-RU" sz="2400" b="1" dirty="0" smtClean="0"/>
              <a:t>коммуникативных умений</a:t>
            </a:r>
          </a:p>
        </p:txBody>
      </p:sp>
    </p:spTree>
    <p:extLst>
      <p:ext uri="{BB962C8B-B14F-4D97-AF65-F5344CB8AC3E}">
        <p14:creationId xmlns:p14="http://schemas.microsoft.com/office/powerpoint/2010/main" val="61257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802" y="562970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00863D"/>
                </a:solidFill>
              </a:rPr>
              <a:t>Работа в группах развивает</a:t>
            </a:r>
            <a:endParaRPr lang="ru-RU" sz="3600" b="1" dirty="0">
              <a:solidFill>
                <a:srgbClr val="00863D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413" y="1148546"/>
            <a:ext cx="6518787" cy="485404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197290"/>
            <a:ext cx="3549121" cy="38053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dirty="0" smtClean="0">
                <a:latin typeface="Century Schoolbook" panose="02040604050505020304" pitchFamily="18" charset="0"/>
              </a:rPr>
              <a:t>самостоятельность </a:t>
            </a:r>
            <a:r>
              <a:rPr lang="ru-RU" altLang="ru-RU" sz="1800" dirty="0">
                <a:latin typeface="Century Schoolbook" panose="02040604050505020304" pitchFamily="18" charset="0"/>
              </a:rPr>
              <a:t>учащихся</a:t>
            </a:r>
            <a:r>
              <a:rPr lang="ru-RU" altLang="ru-RU" sz="1800" dirty="0" smtClean="0">
                <a:latin typeface="Century Schoolbook" panose="02040604050505020304" pitchFamily="18" charset="0"/>
              </a:rPr>
              <a:t>,</a:t>
            </a:r>
            <a:endParaRPr lang="ru-RU" altLang="ru-RU" sz="1800" dirty="0"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Century Schoolbook" panose="02040604050505020304" pitchFamily="18" charset="0"/>
              </a:rPr>
              <a:t>умение высказывать своё мнение,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Century Schoolbook" panose="02040604050505020304" pitchFamily="18" charset="0"/>
              </a:rPr>
              <a:t>слушать других,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Century Schoolbook" panose="02040604050505020304" pitchFamily="18" charset="0"/>
              </a:rPr>
              <a:t>не входить в конфликт, если собственное мнение не совпадает с мнением товарища,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Century Schoolbook" panose="02040604050505020304" pitchFamily="18" charset="0"/>
              </a:rPr>
              <a:t>учит поиску согласия,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Century Schoolbook" panose="02040604050505020304" pitchFamily="18" charset="0"/>
              </a:rPr>
              <a:t>выработке общего мнения о том, что и как надо делать. </a:t>
            </a:r>
          </a:p>
        </p:txBody>
      </p:sp>
    </p:spTree>
    <p:extLst>
      <p:ext uri="{BB962C8B-B14F-4D97-AF65-F5344CB8AC3E}">
        <p14:creationId xmlns:p14="http://schemas.microsoft.com/office/powerpoint/2010/main" val="389445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«Зона отдыха в парке».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00" y="3335338"/>
            <a:ext cx="381568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59" y="3335338"/>
            <a:ext cx="327448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50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«Венок».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474053"/>
            <a:ext cx="3224213" cy="2416557"/>
          </a:xfrm>
          <a:prstGeom prst="rect">
            <a:avLst/>
          </a:prstGeom>
        </p:spPr>
      </p:pic>
      <p:pic>
        <p:nvPicPr>
          <p:cNvPr id="13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42" y="3335338"/>
            <a:ext cx="3277115" cy="2455862"/>
          </a:xfrm>
        </p:spPr>
      </p:pic>
    </p:spTree>
    <p:extLst>
      <p:ext uri="{BB962C8B-B14F-4D97-AF65-F5344CB8AC3E}">
        <p14:creationId xmlns:p14="http://schemas.microsoft.com/office/powerpoint/2010/main" val="371627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«Мозаика из частей квадрата».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17" y="3335338"/>
            <a:ext cx="3276654" cy="24558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17" y="3335338"/>
            <a:ext cx="3275566" cy="2455862"/>
          </a:xfrm>
        </p:spPr>
      </p:pic>
    </p:spTree>
    <p:extLst>
      <p:ext uri="{BB962C8B-B14F-4D97-AF65-F5344CB8AC3E}">
        <p14:creationId xmlns:p14="http://schemas.microsoft.com/office/powerpoint/2010/main" val="2277604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«Зоопарк»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65" y="3335338"/>
            <a:ext cx="3275357" cy="2455862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21" y="3335338"/>
            <a:ext cx="3275357" cy="2455862"/>
          </a:xfrm>
        </p:spPr>
      </p:pic>
    </p:spTree>
    <p:extLst>
      <p:ext uri="{BB962C8B-B14F-4D97-AF65-F5344CB8AC3E}">
        <p14:creationId xmlns:p14="http://schemas.microsoft.com/office/powerpoint/2010/main" val="3466421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«Мозаика из частей ромба».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8" y="2667000"/>
            <a:ext cx="5886881" cy="3124200"/>
          </a:xfrm>
        </p:spPr>
      </p:pic>
    </p:spTree>
    <p:extLst>
      <p:ext uri="{BB962C8B-B14F-4D97-AF65-F5344CB8AC3E}">
        <p14:creationId xmlns:p14="http://schemas.microsoft.com/office/powerpoint/2010/main" val="222067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3905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2"/>
                </a:solidFill>
              </a:rPr>
              <a:t>За год обучения мои третьеклассники пришли к пониманию универсальности осваиваемых способов действий</a:t>
            </a:r>
            <a:r>
              <a:rPr lang="ru-RU" altLang="ru-RU" dirty="0" smtClean="0">
                <a:solidFill>
                  <a:schemeClr val="tx2"/>
                </a:solidFill>
              </a:rPr>
              <a:t>.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b="1" dirty="0"/>
              <a:t>Работа в 3 классе показала, что задания и материалы, с которыми работают учитель и учащиеся, позволяют осуществить систему занятий и </a:t>
            </a:r>
            <a:br>
              <a:rPr lang="ru-RU" altLang="ru-RU" b="1" dirty="0"/>
            </a:br>
            <a:r>
              <a:rPr lang="ru-RU" altLang="ru-RU" b="1" dirty="0"/>
              <a:t>приводят к заявленным результатам. </a:t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5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99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63D"/>
                </a:solidFill>
              </a:rPr>
              <a:t>Актуализация знаний.</a:t>
            </a:r>
            <a:br>
              <a:rPr lang="ru-RU" b="1" dirty="0" smtClean="0">
                <a:solidFill>
                  <a:srgbClr val="00863D"/>
                </a:solidFill>
              </a:rPr>
            </a:br>
            <a:r>
              <a:rPr lang="ru-RU" sz="3100" b="1" dirty="0" smtClean="0">
                <a:solidFill>
                  <a:srgbClr val="00863D"/>
                </a:solidFill>
              </a:rPr>
              <a:t>Учитель проектного обучения из носителя знаний и информации превращается в организатора деятельности, консультанта по решению поставленной задачи на добывание необходимых знаний и информации из различных источников.</a:t>
            </a:r>
            <a:br>
              <a:rPr lang="ru-RU" sz="3100" b="1" dirty="0" smtClean="0">
                <a:solidFill>
                  <a:srgbClr val="00863D"/>
                </a:solidFill>
              </a:rPr>
            </a:br>
            <a:r>
              <a:rPr lang="ru-RU" sz="3100" b="1" dirty="0" smtClean="0">
                <a:solidFill>
                  <a:srgbClr val="00863D"/>
                </a:solidFill>
              </a:rPr>
              <a:t>Автор курса «Метод учебных проектов»</a:t>
            </a:r>
            <a:br>
              <a:rPr lang="ru-RU" sz="3100" b="1" dirty="0" smtClean="0">
                <a:solidFill>
                  <a:srgbClr val="00863D"/>
                </a:solidFill>
              </a:rPr>
            </a:br>
            <a:r>
              <a:rPr lang="ru-RU" sz="3100" b="1" dirty="0" smtClean="0">
                <a:solidFill>
                  <a:srgbClr val="00863D"/>
                </a:solidFill>
              </a:rPr>
              <a:t>Пахомова Нинель </a:t>
            </a:r>
            <a:r>
              <a:rPr lang="ru-RU" sz="3100" b="1" dirty="0" err="1" smtClean="0">
                <a:solidFill>
                  <a:srgbClr val="00863D"/>
                </a:solidFill>
              </a:rPr>
              <a:t>Юловна</a:t>
            </a:r>
            <a:r>
              <a:rPr lang="ru-RU" sz="3100" b="1" dirty="0" smtClean="0">
                <a:solidFill>
                  <a:srgbClr val="00863D"/>
                </a:solidFill>
              </a:rPr>
              <a:t> , кандидат педагогических наук , заведует лабораторией методики и информационной поддержки развития столичного образования, доцент кафедры педагогики в Московском институте открытого образования. </a:t>
            </a:r>
            <a:r>
              <a:rPr lang="ru-RU" sz="3100" b="1" dirty="0">
                <a:solidFill>
                  <a:srgbClr val="00863D"/>
                </a:solidFill>
              </a:rPr>
              <a:t/>
            </a:r>
            <a:br>
              <a:rPr lang="ru-RU" sz="3100" b="1" dirty="0">
                <a:solidFill>
                  <a:srgbClr val="00863D"/>
                </a:solidFill>
              </a:rPr>
            </a:br>
            <a:r>
              <a:rPr lang="ru-RU" sz="3100" b="1" dirty="0" smtClean="0">
                <a:solidFill>
                  <a:srgbClr val="00863D"/>
                </a:solidFill>
              </a:rPr>
              <a:t>В своём выступлении сегодня я использую методические рекомендации и материалы работ </a:t>
            </a:r>
            <a:r>
              <a:rPr lang="ru-RU" sz="3100" b="1" dirty="0" err="1" smtClean="0">
                <a:solidFill>
                  <a:srgbClr val="00863D"/>
                </a:solidFill>
              </a:rPr>
              <a:t>Н.Ю.Пахомовой</a:t>
            </a:r>
            <a:r>
              <a:rPr lang="ru-RU" sz="3100" b="1" dirty="0" smtClean="0">
                <a:solidFill>
                  <a:srgbClr val="00863D"/>
                </a:solidFill>
              </a:rPr>
              <a:t>.</a:t>
            </a:r>
            <a:br>
              <a:rPr lang="ru-RU" sz="3100" b="1" dirty="0" smtClean="0">
                <a:solidFill>
                  <a:srgbClr val="00863D"/>
                </a:solidFill>
              </a:rPr>
            </a:br>
            <a:endParaRPr lang="ru-RU" sz="3100" b="1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4687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23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br>
              <a:rPr lang="ru-RU" dirty="0" smtClean="0"/>
            </a:br>
            <a:r>
              <a:rPr lang="ru-RU" dirty="0" smtClean="0"/>
              <a:t>Пахомова Н.Ю. Метод учебного проекта в образовательном учреждении // М.:АРТИ, 2011.</a:t>
            </a:r>
            <a:br>
              <a:rPr lang="ru-RU" dirty="0" smtClean="0"/>
            </a:br>
            <a:r>
              <a:rPr lang="ru-RU" dirty="0" smtClean="0"/>
              <a:t>Пахомова Н.Ю., Дмитриева Н.В., Денисова И.В., </a:t>
            </a:r>
            <a:r>
              <a:rPr lang="ru-RU" dirty="0" err="1" smtClean="0"/>
              <a:t>Суволокина</a:t>
            </a:r>
            <a:r>
              <a:rPr lang="ru-RU" dirty="0" smtClean="0"/>
              <a:t> И.В., Пухова Л.В, </a:t>
            </a:r>
            <a:r>
              <a:rPr lang="ru-RU" dirty="0" err="1" smtClean="0"/>
              <a:t>Касатова</a:t>
            </a:r>
            <a:r>
              <a:rPr lang="ru-RU" dirty="0" smtClean="0"/>
              <a:t> С.В. Учебное проектирование: методическое пособие и СД-диск с Базой данных учебных проектов./ 3-е изд., исп. И доп.- г. Дзержинский: ДМУП, «Информационный центр», 2012.- 52с.</a:t>
            </a:r>
            <a:br>
              <a:rPr lang="ru-RU" dirty="0" smtClean="0"/>
            </a:br>
            <a:r>
              <a:rPr lang="en-US"/>
              <a:t>http://mioo.seminfo.ru/course/view.php?id=1183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712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618747"/>
          </a:xfrm>
        </p:spPr>
        <p:txBody>
          <a:bodyPr/>
          <a:lstStyle/>
          <a:p>
            <a:r>
              <a:rPr lang="ru-RU" sz="2000" b="1" kern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.</a:t>
            </a:r>
            <a:r>
              <a:rPr lang="ru-RU" sz="20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/>
            </a:r>
            <a:br>
              <a:rPr lang="ru-RU" sz="20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Проблемная ситуация</a:t>
            </a:r>
            <a:r>
              <a:rPr lang="ru-RU" sz="20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/>
            </a:r>
            <a:br>
              <a:rPr lang="ru-RU" sz="20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sz="2000" b="1" kern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Вы </a:t>
            </a:r>
            <a:r>
              <a:rPr lang="ru-RU" sz="2000" b="1" kern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наверняка, так же как и я заметили, что современные дети требуют другого подхода в обучении и воспитании. Чтобы создать условия для творческого развития учащихся, раскрыть их таланты и способности, развить у них стремление к знаниям, необходимо освоить новую технологию. Учебное проектирование – важный элемент современной системы образования. Но прежде чем использовать учебное проектирование в качестве дидактического средства, необходимо подготовить учащихся к самостоятельной работе в рамках учебного проекта, сформировать у них элементарные проектные умения и навыки. При развитии проектных умений и выполнении целостных проектов сформируется проектная деятельность в целом. Тогда в дальнейшем учитель сможет использовать учебные проекты для организации самостоятельного добывания знаний и более эффективного их усвоения.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4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682916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ln>
                  <a:noFill/>
                </a:ln>
                <a:solidFill>
                  <a:srgbClr val="00863D"/>
                </a:solidFill>
                <a:latin typeface="Arial"/>
                <a:ea typeface="+mn-ea"/>
                <a:cs typeface="+mn-cs"/>
              </a:rPr>
              <a:t>Учебное проектирование помогает решать задачи формирования базовых компетентностей младших школьников и может использоваться при решении воспитательных задач.</a:t>
            </a:r>
            <a:br>
              <a:rPr lang="ru-RU" altLang="ru-RU" sz="2800" b="1" kern="0" dirty="0">
                <a:ln>
                  <a:noFill/>
                </a:ln>
                <a:solidFill>
                  <a:srgbClr val="00863D"/>
                </a:solidFill>
                <a:latin typeface="Arial"/>
                <a:ea typeface="+mn-ea"/>
                <a:cs typeface="+mn-cs"/>
              </a:rPr>
            </a:br>
            <a:r>
              <a:rPr lang="ru-RU" altLang="ru-RU" sz="2800" b="1" kern="0" dirty="0">
                <a:ln>
                  <a:noFill/>
                </a:ln>
                <a:solidFill>
                  <a:srgbClr val="00863D"/>
                </a:solidFill>
                <a:latin typeface="Arial"/>
                <a:ea typeface="+mn-ea"/>
                <a:cs typeface="+mn-cs"/>
              </a:rPr>
              <a:t>Для того, чтобы учить детей учебному проектированию, необходимо учителю построить свою образовательную траекторию. Это означает, что нужно было наметить задачи по освоению учебного проектирования.</a:t>
            </a:r>
            <a:br>
              <a:rPr lang="ru-RU" altLang="ru-RU" sz="2800" b="1" kern="0" dirty="0">
                <a:ln>
                  <a:noFill/>
                </a:ln>
                <a:solidFill>
                  <a:srgbClr val="00863D"/>
                </a:solidFill>
                <a:latin typeface="Arial"/>
                <a:ea typeface="+mn-ea"/>
                <a:cs typeface="+mn-cs"/>
              </a:rPr>
            </a:br>
            <a:endParaRPr lang="ru-RU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2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20704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863D"/>
                </a:solidFill>
              </a:rPr>
              <a:t>Проблема.</a:t>
            </a:r>
            <a:br>
              <a:rPr lang="ru-RU" altLang="ru-RU" b="1" dirty="0" smtClean="0">
                <a:solidFill>
                  <a:srgbClr val="00863D"/>
                </a:solidFill>
              </a:rPr>
            </a:br>
            <a:r>
              <a:rPr lang="ru-RU" altLang="ru-RU" b="1" dirty="0" smtClean="0">
                <a:solidFill>
                  <a:srgbClr val="00863D"/>
                </a:solidFill>
              </a:rPr>
              <a:t>Как </a:t>
            </a:r>
            <a:r>
              <a:rPr lang="ru-RU" altLang="ru-RU" b="1" dirty="0">
                <a:solidFill>
                  <a:srgbClr val="00863D"/>
                </a:solidFill>
              </a:rPr>
              <a:t>освоить учебное проектирование и  получить право преподавать курс «Проектная деятельность».</a:t>
            </a:r>
            <a:br>
              <a:rPr lang="ru-RU" altLang="ru-RU" b="1" dirty="0">
                <a:solidFill>
                  <a:srgbClr val="00863D"/>
                </a:solidFill>
              </a:rPr>
            </a:br>
            <a:endParaRPr lang="ru-RU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9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832684"/>
          </a:xfrm>
        </p:spPr>
        <p:txBody>
          <a:bodyPr/>
          <a:lstStyle/>
          <a:p>
            <a:r>
              <a:rPr lang="ru-RU" altLang="ru-RU" b="1" dirty="0"/>
              <a:t> </a:t>
            </a:r>
            <a:r>
              <a:rPr lang="ru-RU" altLang="ru-RU" b="1" dirty="0" smtClean="0">
                <a:solidFill>
                  <a:srgbClr val="00863D"/>
                </a:solidFill>
              </a:rPr>
              <a:t>Цель.</a:t>
            </a:r>
            <a:br>
              <a:rPr lang="ru-RU" altLang="ru-RU" b="1" dirty="0" smtClean="0">
                <a:solidFill>
                  <a:srgbClr val="00863D"/>
                </a:solidFill>
              </a:rPr>
            </a:br>
            <a:r>
              <a:rPr lang="ru-RU" altLang="ru-RU" b="1" dirty="0" smtClean="0">
                <a:solidFill>
                  <a:srgbClr val="00863D"/>
                </a:solidFill>
              </a:rPr>
              <a:t>Найти </a:t>
            </a:r>
            <a:r>
              <a:rPr lang="ru-RU" altLang="ru-RU" b="1" dirty="0">
                <a:solidFill>
                  <a:srgbClr val="00863D"/>
                </a:solidFill>
              </a:rPr>
              <a:t>способ получения права преподавать курс «Проектная деятельность».</a:t>
            </a:r>
            <a:endParaRPr lang="ru-RU" b="1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1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027" y="1"/>
            <a:ext cx="10018713" cy="6160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1.Определить, какие действия и в каком порядке необходимо проделать для достижения цели.</a:t>
            </a:r>
            <a:br>
              <a:rPr lang="ru-RU" dirty="0" smtClean="0"/>
            </a:br>
            <a:r>
              <a:rPr lang="ru-RU" dirty="0" smtClean="0"/>
              <a:t>2. Пройти курсы  «Формирование готовности младших школьников к проектной деятельности».</a:t>
            </a:r>
            <a:br>
              <a:rPr lang="ru-RU" dirty="0" smtClean="0"/>
            </a:br>
            <a:r>
              <a:rPr lang="ru-RU" dirty="0" smtClean="0"/>
              <a:t>3.Принять участие в работе </a:t>
            </a:r>
            <a:r>
              <a:rPr lang="ru-RU" dirty="0" err="1" smtClean="0"/>
              <a:t>вебинаров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4.Участвовать в работе научно-практических конференций.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15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6076335"/>
          </a:xfrm>
        </p:spPr>
        <p:txBody>
          <a:bodyPr>
            <a:normAutofit fontScale="90000"/>
          </a:bodyPr>
          <a:lstStyle/>
          <a:p>
            <a:r>
              <a:rPr lang="ru-RU" sz="2800" b="1" kern="0" dirty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Результат проектирования. </a:t>
            </a:r>
            <a:br>
              <a:rPr lang="ru-RU" sz="2800" b="1" kern="0" dirty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ru-RU" sz="2800" b="1" kern="0" dirty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Сентябрь-декабрь 2014 год. Курсы  «Формирование готовности младших школьников к проектной деятельности»</a:t>
            </a:r>
            <a:br>
              <a:rPr lang="ru-RU" sz="2800" b="1" kern="0" dirty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ru-RU" sz="2800" b="1" kern="0" dirty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Автор: Пахомова Н.Ю. </a:t>
            </a:r>
            <a:r>
              <a:rPr lang="ru-RU" sz="2800" b="1" kern="0" dirty="0" smtClean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ru-RU" sz="2800" b="1" kern="0" dirty="0" smtClean="0">
                <a:ln>
                  <a:noFill/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ru-RU" altLang="ru-RU" dirty="0">
                <a:solidFill>
                  <a:srgbClr val="00863D"/>
                </a:solidFill>
              </a:rPr>
              <a:t>Курс построен на системе 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заданий для организации 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специальной </a:t>
            </a:r>
            <a:r>
              <a:rPr lang="ru-RU" altLang="ru-RU" dirty="0" err="1">
                <a:solidFill>
                  <a:srgbClr val="00863D"/>
                </a:solidFill>
              </a:rPr>
              <a:t>целенаправ</a:t>
            </a:r>
            <a:r>
              <a:rPr lang="ru-RU" altLang="ru-RU" dirty="0">
                <a:solidFill>
                  <a:srgbClr val="00863D"/>
                </a:solidFill>
              </a:rPr>
              <a:t>-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ленной деятельности по 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освоению проектирования 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минимального уровня </a:t>
            </a:r>
            <a:br>
              <a:rPr lang="ru-RU" altLang="ru-RU" dirty="0">
                <a:solidFill>
                  <a:srgbClr val="00863D"/>
                </a:solidFill>
              </a:rPr>
            </a:br>
            <a:r>
              <a:rPr lang="ru-RU" altLang="ru-RU" dirty="0">
                <a:solidFill>
                  <a:srgbClr val="00863D"/>
                </a:solidFill>
              </a:rPr>
              <a:t>сложности. </a:t>
            </a:r>
            <a:br>
              <a:rPr lang="ru-RU" altLang="ru-RU" dirty="0">
                <a:solidFill>
                  <a:srgbClr val="00863D"/>
                </a:solidFill>
              </a:rPr>
            </a:br>
            <a:endParaRPr lang="ru-RU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5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981199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863D"/>
                </a:solidFill>
              </a:rPr>
              <a:t>Начинала обучение, когда дети уже учились в 3-м классе начальной школы.</a:t>
            </a:r>
            <a:br>
              <a:rPr lang="ru-RU" altLang="ru-RU" b="1" dirty="0" smtClean="0">
                <a:solidFill>
                  <a:srgbClr val="00863D"/>
                </a:solidFill>
              </a:rPr>
            </a:br>
            <a:r>
              <a:rPr lang="ru-RU" altLang="ru-RU" b="1" dirty="0" smtClean="0">
                <a:solidFill>
                  <a:srgbClr val="00863D"/>
                </a:solidFill>
              </a:rPr>
              <a:t>Занятия проходили 2 раза в неделю.</a:t>
            </a:r>
            <a:br>
              <a:rPr lang="ru-RU" altLang="ru-RU" b="1" dirty="0" smtClean="0">
                <a:solidFill>
                  <a:srgbClr val="00863D"/>
                </a:solidFill>
              </a:rPr>
            </a:br>
            <a:r>
              <a:rPr lang="ru-RU" altLang="ru-RU" dirty="0" smtClean="0">
                <a:solidFill>
                  <a:srgbClr val="00863D"/>
                </a:solidFill>
              </a:rPr>
              <a:t> </a:t>
            </a:r>
            <a:endParaRPr lang="ru-RU" dirty="0">
              <a:solidFill>
                <a:srgbClr val="00863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3" y="3335338"/>
            <a:ext cx="3274482" cy="24558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14" y="3243262"/>
            <a:ext cx="3274482" cy="2547938"/>
          </a:xfrm>
        </p:spPr>
      </p:pic>
    </p:spTree>
    <p:extLst>
      <p:ext uri="{BB962C8B-B14F-4D97-AF65-F5344CB8AC3E}">
        <p14:creationId xmlns:p14="http://schemas.microsoft.com/office/powerpoint/2010/main" val="5967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190</TotalTime>
  <Words>217</Words>
  <Application>Microsoft Office PowerPoint</Application>
  <PresentationFormat>Произвольный</PresentationFormat>
  <Paragraphs>43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Параллакс</vt:lpstr>
      <vt:lpstr>Тема урока-игры  «Как стать учителем проектного обучения. ».</vt:lpstr>
      <vt:lpstr>Актуализация знаний. Учитель проектного обучения из носителя знаний и информации превращается в организатора деятельности, консультанта по решению поставленной задачи на добывание необходимых знаний и информации из различных источников. Автор курса «Метод учебных проектов» Пахомова Нинель Юловна , кандидат педагогических наук , заведует лабораторией методики и информационной поддержки развития столичного образования, доцент кафедры педагогики в Московском институте открытого образования.  В своём выступлении сегодня я использую методические рекомендации и материалы работ Н.Ю.Пахомовой. </vt:lpstr>
      <vt:lpstr>. Проблемная ситуация Вы наверняка, так же как и я заметили, что современные дети требуют другого подхода в обучении и воспитании. Чтобы создать условия для творческого развития учащихся, раскрыть их таланты и способности, развить у них стремление к знаниям, необходимо освоить новую технологию. Учебное проектирование – важный элемент современной системы образования. Но прежде чем использовать учебное проектирование в качестве дидактического средства, необходимо подготовить учащихся к самостоятельной работе в рамках учебного проекта, сформировать у них элементарные проектные умения и навыки. При развитии проектных умений и выполнении целостных проектов сформируется проектная деятельность в целом. Тогда в дальнейшем учитель сможет использовать учебные проекты для организации самостоятельного добывания знаний и более эффективного их усвоения.</vt:lpstr>
      <vt:lpstr>Учебное проектирование помогает решать задачи формирования базовых компетентностей младших школьников и может использоваться при решении воспитательных задач. Для того, чтобы учить детей учебному проектированию, необходимо учителю построить свою образовательную траекторию. Это означает, что нужно было наметить задачи по освоению учебного проектирования. </vt:lpstr>
      <vt:lpstr>Проблема. Как освоить учебное проектирование и  получить право преподавать курс «Проектная деятельность». </vt:lpstr>
      <vt:lpstr> Цель. Найти способ получения права преподавать курс «Проектная деятельность».</vt:lpstr>
      <vt:lpstr>Задачи: 1.Определить, какие действия и в каком порядке необходимо проделать для достижения цели. 2. Пройти курсы  «Формирование готовности младших школьников к проектной деятельности». 3.Принять участие в работе вебинаров.  4.Участвовать в работе научно-практических конференций. </vt:lpstr>
      <vt:lpstr>Результат проектирования.  Сентябрь-декабрь 2014 год. Курсы  «Формирование готовности младших школьников к проектной деятельности» Автор: Пахомова Н.Ю.  Курс построен на системе  заданий для организации  специальной целенаправ- ленной деятельности по  освоению проектирования  минимального уровня  сложности.  </vt:lpstr>
      <vt:lpstr>Начинала обучение, когда дети уже учились в 3-м классе начальной школы. Занятия проходили 2 раза в неделю.  </vt:lpstr>
      <vt:lpstr>Из урока в урок, в игре учащиеся осваивали:</vt:lpstr>
      <vt:lpstr> Постепенно происходило наращивание элементов проектирования с соблюдением технологической этапности</vt:lpstr>
      <vt:lpstr>Работа над заданиями в групповой форме.</vt:lpstr>
      <vt:lpstr>Работа в группах развивает</vt:lpstr>
      <vt:lpstr>Урок «Зона отдыха в парке».</vt:lpstr>
      <vt:lpstr>Тема урока «Венок».</vt:lpstr>
      <vt:lpstr>Тема урока «Мозаика из частей квадрата».</vt:lpstr>
      <vt:lpstr>Тема урока «Зоопарк»</vt:lpstr>
      <vt:lpstr>Тема урока «Мозаика из частей ромба».</vt:lpstr>
      <vt:lpstr>За год обучения мои третьеклассники пришли к пониманию универсальности осваиваемых способов действий. Работа в 3 классе показала, что задания и материалы, с которыми работают учитель и учащиеся, позволяют осуществить систему занятий и  приводят к заявленным результатам.   </vt:lpstr>
      <vt:lpstr>Литература Пахомова Н.Ю. Метод учебного проекта в образовательном учреждении // М.:АРТИ, 2011. Пахомова Н.Ю., Дмитриева Н.В., Денисова И.В., Суволокина И.В., Пухова Л.В, Касатова С.В. Учебное проектирование: методическое пособие и СД-диск с Базой данных учебных проектов./ 3-е изд., исп. И доп.- г. Дзержинский: ДМУП, «Информационный центр», 2012.- 52с. http://mioo.seminfo.ru/course/view.php?id=1183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урока-игры «Универсальные способы действий».</dc:title>
  <dc:creator>Lenovo</dc:creator>
  <cp:lastModifiedBy>ИМЦ</cp:lastModifiedBy>
  <cp:revision>21</cp:revision>
  <dcterms:created xsi:type="dcterms:W3CDTF">2015-05-20T17:38:53Z</dcterms:created>
  <dcterms:modified xsi:type="dcterms:W3CDTF">2019-02-19T05:50:51Z</dcterms:modified>
</cp:coreProperties>
</file>