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1" r:id="rId16"/>
    <p:sldId id="272" r:id="rId17"/>
    <p:sldId id="273" r:id="rId18"/>
    <p:sldId id="275" r:id="rId19"/>
    <p:sldId id="270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888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90093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62442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212948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59098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072892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68129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4159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828598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86949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4308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12886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19676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1348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80369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56566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9938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848559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71F75A-86BC-4700-8A44-01046E716A82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26B1B2F-AA2F-4916-93AD-6BC4EFFFD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54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ransition spd="slow">
    <p:fade/>
  </p:transition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b="1" dirty="0" smtClean="0">
                <a:solidFill>
                  <a:srgbClr val="00863D"/>
                </a:solidFill>
              </a:rPr>
              <a:t>Тема урока-игры</a:t>
            </a:r>
            <a:br>
              <a:rPr lang="ru-RU" altLang="ru-RU" b="1" dirty="0" smtClean="0">
                <a:solidFill>
                  <a:srgbClr val="00863D"/>
                </a:solidFill>
              </a:rPr>
            </a:br>
            <a:r>
              <a:rPr lang="ru-RU" altLang="ru-RU" b="1" dirty="0" smtClean="0">
                <a:solidFill>
                  <a:srgbClr val="00863D"/>
                </a:solidFill>
              </a:rPr>
              <a:t> «Как стать учителем проектного обучения. ».</a:t>
            </a:r>
            <a:endParaRPr lang="ru-RU" dirty="0">
              <a:solidFill>
                <a:srgbClr val="00863D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53726" y="3996267"/>
            <a:ext cx="4749296" cy="197139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863D"/>
                </a:solidFill>
              </a:rPr>
              <a:t> </a:t>
            </a:r>
            <a:endParaRPr lang="ru-RU" sz="2800" b="1" dirty="0">
              <a:solidFill>
                <a:srgbClr val="00863D"/>
              </a:solidFill>
            </a:endParaRPr>
          </a:p>
        </p:txBody>
      </p:sp>
      <p:pic>
        <p:nvPicPr>
          <p:cNvPr id="5" name="Eli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549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070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863D"/>
                </a:solidFill>
              </a:rPr>
              <a:t>Из урока в урок, в игре учащиеся осваивали</a:t>
            </a:r>
            <a:r>
              <a:rPr lang="ru-RU" dirty="0" smtClean="0">
                <a:solidFill>
                  <a:srgbClr val="00863D"/>
                </a:solidFill>
              </a:rPr>
              <a:t>:</a:t>
            </a:r>
            <a:endParaRPr lang="ru-RU" dirty="0">
              <a:solidFill>
                <a:srgbClr val="00863D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592827"/>
            <a:ext cx="10018713" cy="4866967"/>
          </a:xfrm>
        </p:spPr>
        <p:txBody>
          <a:bodyPr>
            <a:normAutofit/>
          </a:bodyPr>
          <a:lstStyle/>
          <a:p>
            <a:pPr marL="176213" lvl="0" indent="-176213" defTabSz="914400" fontAlgn="base">
              <a:lnSpc>
                <a:spcPct val="90000"/>
              </a:lnSpc>
              <a:spcAft>
                <a:spcPct val="0"/>
              </a:spcAft>
              <a:buClr>
                <a:srgbClr val="336600"/>
              </a:buClr>
              <a:buSzPct val="75000"/>
              <a:buNone/>
            </a:pPr>
            <a:r>
              <a:rPr lang="ru-RU" altLang="ru-RU" sz="2800" kern="0" dirty="0" smtClean="0">
                <a:solidFill>
                  <a:srgbClr val="003300"/>
                </a:solidFill>
                <a:latin typeface="Arial"/>
              </a:rPr>
              <a:t> </a:t>
            </a:r>
            <a:endParaRPr lang="ru-RU" altLang="ru-RU" sz="2800" kern="0" dirty="0">
              <a:solidFill>
                <a:srgbClr val="003300"/>
              </a:solidFill>
              <a:latin typeface="Arial"/>
            </a:endParaRPr>
          </a:p>
          <a:p>
            <a:pPr marL="176213" lvl="0" indent="-176213" defTabSz="914400" fontAlgn="base">
              <a:lnSpc>
                <a:spcPct val="90000"/>
              </a:lnSpc>
              <a:spcAft>
                <a:spcPct val="0"/>
              </a:spcAft>
              <a:buClr>
                <a:srgbClr val="336600"/>
              </a:buClr>
              <a:buSzPct val="75000"/>
              <a:buFont typeface="Wingdings" panose="05000000000000000000" pitchFamily="2" charset="2"/>
              <a:buChar char="n"/>
            </a:pPr>
            <a:r>
              <a:rPr lang="ru-RU" altLang="ru-RU" sz="2800" kern="0" dirty="0">
                <a:solidFill>
                  <a:srgbClr val="000000"/>
                </a:solidFill>
                <a:latin typeface="Arial"/>
              </a:rPr>
              <a:t>планирование, </a:t>
            </a:r>
          </a:p>
          <a:p>
            <a:pPr marL="176213" lvl="0" indent="-176213" defTabSz="914400" fontAlgn="base">
              <a:lnSpc>
                <a:spcPct val="90000"/>
              </a:lnSpc>
              <a:spcAft>
                <a:spcPct val="0"/>
              </a:spcAft>
              <a:buClr>
                <a:srgbClr val="336600"/>
              </a:buClr>
              <a:buSzPct val="75000"/>
              <a:buFont typeface="Wingdings" panose="05000000000000000000" pitchFamily="2" charset="2"/>
              <a:buChar char="n"/>
            </a:pPr>
            <a:r>
              <a:rPr lang="ru-RU" altLang="ru-RU" sz="2800" kern="0" dirty="0">
                <a:solidFill>
                  <a:srgbClr val="000000"/>
                </a:solidFill>
                <a:latin typeface="Arial"/>
              </a:rPr>
              <a:t>целеполагание, </a:t>
            </a:r>
          </a:p>
          <a:p>
            <a:pPr marL="176213" lvl="0" indent="-176213" defTabSz="914400" fontAlgn="base">
              <a:lnSpc>
                <a:spcPct val="90000"/>
              </a:lnSpc>
              <a:spcAft>
                <a:spcPct val="0"/>
              </a:spcAft>
              <a:buClr>
                <a:srgbClr val="336600"/>
              </a:buClr>
              <a:buSzPct val="75000"/>
              <a:buFont typeface="Wingdings" panose="05000000000000000000" pitchFamily="2" charset="2"/>
              <a:buChar char="n"/>
            </a:pPr>
            <a:r>
              <a:rPr lang="ru-RU" altLang="ru-RU" sz="2800" kern="0" dirty="0" err="1">
                <a:solidFill>
                  <a:srgbClr val="000000"/>
                </a:solidFill>
                <a:latin typeface="Arial"/>
              </a:rPr>
              <a:t>проблематизацию</a:t>
            </a:r>
            <a:r>
              <a:rPr lang="ru-RU" altLang="ru-RU" sz="2800" kern="0" dirty="0">
                <a:solidFill>
                  <a:srgbClr val="000000"/>
                </a:solidFill>
                <a:latin typeface="Arial"/>
              </a:rPr>
              <a:t>, </a:t>
            </a:r>
          </a:p>
          <a:p>
            <a:pPr marL="176213" lvl="0" indent="-176213" defTabSz="914400" fontAlgn="base">
              <a:lnSpc>
                <a:spcPct val="90000"/>
              </a:lnSpc>
              <a:spcAft>
                <a:spcPct val="0"/>
              </a:spcAft>
              <a:buClr>
                <a:srgbClr val="336600"/>
              </a:buClr>
              <a:buSzPct val="75000"/>
              <a:buFont typeface="Wingdings" panose="05000000000000000000" pitchFamily="2" charset="2"/>
              <a:buChar char="n"/>
            </a:pPr>
            <a:r>
              <a:rPr lang="ru-RU" altLang="ru-RU" sz="2800" kern="0" dirty="0">
                <a:solidFill>
                  <a:srgbClr val="000000"/>
                </a:solidFill>
                <a:latin typeface="Arial"/>
              </a:rPr>
              <a:t>анализ условий </a:t>
            </a:r>
            <a:br>
              <a:rPr lang="ru-RU" altLang="ru-RU" sz="2800" kern="0" dirty="0">
                <a:solidFill>
                  <a:srgbClr val="000000"/>
                </a:solidFill>
                <a:latin typeface="Arial"/>
              </a:rPr>
            </a:br>
            <a:r>
              <a:rPr lang="ru-RU" altLang="ru-RU" sz="2800" kern="0" dirty="0">
                <a:solidFill>
                  <a:srgbClr val="000000"/>
                </a:solidFill>
                <a:latin typeface="Arial"/>
              </a:rPr>
              <a:t>существования проблемы</a:t>
            </a:r>
            <a:br>
              <a:rPr lang="ru-RU" altLang="ru-RU" sz="2800" kern="0" dirty="0">
                <a:solidFill>
                  <a:srgbClr val="000000"/>
                </a:solidFill>
                <a:latin typeface="Arial"/>
              </a:rPr>
            </a:br>
            <a:r>
              <a:rPr lang="ru-RU" altLang="ru-RU" sz="2800" kern="0" dirty="0">
                <a:solidFill>
                  <a:srgbClr val="000000"/>
                </a:solidFill>
                <a:latin typeface="Arial"/>
              </a:rPr>
              <a:t>с выделением возможных</a:t>
            </a:r>
            <a:br>
              <a:rPr lang="ru-RU" altLang="ru-RU" sz="2800" kern="0" dirty="0">
                <a:solidFill>
                  <a:srgbClr val="000000"/>
                </a:solidFill>
                <a:latin typeface="Arial"/>
              </a:rPr>
            </a:br>
            <a:r>
              <a:rPr lang="ru-RU" altLang="ru-RU" sz="2800" kern="0" dirty="0">
                <a:solidFill>
                  <a:srgbClr val="000000"/>
                </a:solidFill>
                <a:latin typeface="Arial"/>
              </a:rPr>
              <a:t>и необходимых действий в проблемном поле, </a:t>
            </a:r>
          </a:p>
          <a:p>
            <a:pPr marL="176213" lvl="0" indent="-176213" defTabSz="914400" fontAlgn="base">
              <a:lnSpc>
                <a:spcPct val="90000"/>
              </a:lnSpc>
              <a:spcAft>
                <a:spcPct val="0"/>
              </a:spcAft>
              <a:buClr>
                <a:srgbClr val="336600"/>
              </a:buClr>
              <a:buSzPct val="75000"/>
              <a:buFont typeface="Wingdings" panose="05000000000000000000" pitchFamily="2" charset="2"/>
              <a:buChar char="n"/>
            </a:pPr>
            <a:r>
              <a:rPr lang="ru-RU" altLang="ru-RU" sz="2800" kern="0" dirty="0">
                <a:solidFill>
                  <a:srgbClr val="000000"/>
                </a:solidFill>
                <a:latin typeface="Arial"/>
              </a:rPr>
              <a:t>а также элементарные рефлексивные и</a:t>
            </a:r>
          </a:p>
          <a:p>
            <a:pPr marL="176213" lvl="0" indent="-176213" defTabSz="914400" fontAlgn="base">
              <a:lnSpc>
                <a:spcPct val="90000"/>
              </a:lnSpc>
              <a:spcAft>
                <a:spcPct val="0"/>
              </a:spcAft>
              <a:buClr>
                <a:srgbClr val="336600"/>
              </a:buClr>
              <a:buSzPct val="75000"/>
              <a:buFont typeface="Wingdings" panose="05000000000000000000" pitchFamily="2" charset="2"/>
              <a:buChar char="n"/>
            </a:pPr>
            <a:r>
              <a:rPr lang="ru-RU" altLang="ru-RU" sz="2800" kern="0" dirty="0" err="1">
                <a:solidFill>
                  <a:srgbClr val="000000"/>
                </a:solidFill>
                <a:latin typeface="Arial"/>
              </a:rPr>
              <a:t>презентативные</a:t>
            </a:r>
            <a:r>
              <a:rPr lang="ru-RU" altLang="ru-RU" sz="2800" kern="0" dirty="0">
                <a:solidFill>
                  <a:srgbClr val="000000"/>
                </a:solidFill>
                <a:latin typeface="Arial"/>
              </a:rPr>
              <a:t> умения.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155" y="1592828"/>
            <a:ext cx="4041058" cy="300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670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4285" y="399196"/>
            <a:ext cx="3549121" cy="2286001"/>
          </a:xfrm>
        </p:spPr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rgbClr val="00863D"/>
                </a:solidFill>
              </a:rPr>
              <a:t> Постепенно происходило наращивание </a:t>
            </a:r>
            <a:r>
              <a:rPr lang="ru-RU" altLang="ru-RU" b="1" dirty="0">
                <a:solidFill>
                  <a:srgbClr val="00863D"/>
                </a:solidFill>
              </a:rPr>
              <a:t>элементов проектирования с соблюдением технологической </a:t>
            </a:r>
            <a:r>
              <a:rPr lang="ru-RU" altLang="ru-RU" b="1" dirty="0" err="1">
                <a:solidFill>
                  <a:srgbClr val="00863D"/>
                </a:solidFill>
              </a:rPr>
              <a:t>этапности</a:t>
            </a:r>
            <a:endParaRPr lang="ru-RU" b="1" dirty="0">
              <a:solidFill>
                <a:srgbClr val="00863D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3207774"/>
            <a:ext cx="3549121" cy="316352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RU" b="1" dirty="0"/>
              <a:t>Постепенное формирование полного цикла проектирования: </a:t>
            </a:r>
          </a:p>
          <a:p>
            <a:pPr>
              <a:lnSpc>
                <a:spcPct val="80000"/>
              </a:lnSpc>
            </a:pPr>
            <a:r>
              <a:rPr lang="ru-RU" altLang="ru-RU" b="1" dirty="0"/>
              <a:t>умения планировать </a:t>
            </a:r>
          </a:p>
          <a:p>
            <a:pPr>
              <a:lnSpc>
                <a:spcPct val="80000"/>
              </a:lnSpc>
            </a:pPr>
            <a:r>
              <a:rPr lang="ru-RU" altLang="ru-RU" b="1" dirty="0"/>
              <a:t>умения ставить цель и </a:t>
            </a:r>
            <a:br>
              <a:rPr lang="ru-RU" altLang="ru-RU" b="1" dirty="0"/>
            </a:br>
            <a:r>
              <a:rPr lang="ru-RU" altLang="ru-RU" b="1" dirty="0"/>
              <a:t>планировать,  </a:t>
            </a:r>
          </a:p>
          <a:p>
            <a:pPr>
              <a:lnSpc>
                <a:spcPct val="80000"/>
              </a:lnSpc>
            </a:pPr>
            <a:r>
              <a:rPr lang="ru-RU" altLang="ru-RU" b="1" dirty="0"/>
              <a:t>формулировать проблему,</a:t>
            </a:r>
            <a:br>
              <a:rPr lang="ru-RU" altLang="ru-RU" b="1" dirty="0"/>
            </a:br>
            <a:r>
              <a:rPr lang="ru-RU" altLang="ru-RU" b="1" dirty="0"/>
              <a:t>цель и планировать </a:t>
            </a:r>
          </a:p>
          <a:p>
            <a:pPr>
              <a:lnSpc>
                <a:spcPct val="80000"/>
              </a:lnSpc>
            </a:pPr>
            <a:r>
              <a:rPr lang="ru-RU" altLang="ru-RU" b="1" dirty="0"/>
              <a:t>формулировать проблему,</a:t>
            </a:r>
            <a:br>
              <a:rPr lang="ru-RU" altLang="ru-RU" b="1" dirty="0"/>
            </a:br>
            <a:r>
              <a:rPr lang="ru-RU" altLang="ru-RU" b="1" dirty="0"/>
              <a:t>цель и задачи, планировать. 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chemeClr val="folHlink"/>
                </a:solidFill>
              </a:rPr>
              <a:t>   </a:t>
            </a:r>
          </a:p>
          <a:p>
            <a:endParaRPr lang="ru-RU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379" y="1297478"/>
            <a:ext cx="5178829" cy="3882044"/>
          </a:xfrm>
        </p:spPr>
      </p:pic>
    </p:spTree>
    <p:extLst>
      <p:ext uri="{BB962C8B-B14F-4D97-AF65-F5344CB8AC3E}">
        <p14:creationId xmlns:p14="http://schemas.microsoft.com/office/powerpoint/2010/main" val="19776610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863D"/>
                </a:solidFill>
              </a:rPr>
              <a:t>Работа над заданиями в групповой форме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5278" y="2438399"/>
            <a:ext cx="5250425" cy="38159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80671" y="2607237"/>
            <a:ext cx="4306528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2400" dirty="0"/>
              <a:t>С</a:t>
            </a:r>
            <a:r>
              <a:rPr lang="ru-RU" altLang="ru-RU" sz="2400" dirty="0" smtClean="0"/>
              <a:t>оздается ситуация необходимости проговаривать произвольные мыслительные действия и операции,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а затем и осознанное их применение.</a:t>
            </a:r>
            <a:endParaRPr lang="ru-RU" altLang="ru-RU" sz="2400" b="1" dirty="0" smtClean="0"/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Групповая форма работы способствует и выработке навыков группового взаимодействия, </a:t>
            </a:r>
            <a:r>
              <a:rPr lang="ru-RU" altLang="ru-RU" sz="2400" b="1" dirty="0" smtClean="0"/>
              <a:t>коммуникативных умений</a:t>
            </a:r>
          </a:p>
        </p:txBody>
      </p:sp>
    </p:spTree>
    <p:extLst>
      <p:ext uri="{BB962C8B-B14F-4D97-AF65-F5344CB8AC3E}">
        <p14:creationId xmlns:p14="http://schemas.microsoft.com/office/powerpoint/2010/main" val="612570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802" y="562970"/>
            <a:ext cx="3549121" cy="1371600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rgbClr val="00863D"/>
                </a:solidFill>
              </a:rPr>
              <a:t>Работа в группах развивает</a:t>
            </a:r>
            <a:endParaRPr lang="ru-RU" sz="3600" b="1" dirty="0">
              <a:solidFill>
                <a:srgbClr val="00863D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8413" y="1148546"/>
            <a:ext cx="6518787" cy="485404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4312" y="2197290"/>
            <a:ext cx="3549121" cy="380530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altLang="ru-RU" sz="1800" dirty="0" smtClean="0">
                <a:latin typeface="Century Schoolbook" panose="02040604050505020304" pitchFamily="18" charset="0"/>
              </a:rPr>
              <a:t>самостоятельность </a:t>
            </a:r>
            <a:r>
              <a:rPr lang="ru-RU" altLang="ru-RU" sz="1800" dirty="0">
                <a:latin typeface="Century Schoolbook" panose="02040604050505020304" pitchFamily="18" charset="0"/>
              </a:rPr>
              <a:t>учащихся</a:t>
            </a:r>
            <a:r>
              <a:rPr lang="ru-RU" altLang="ru-RU" sz="1800" dirty="0" smtClean="0">
                <a:latin typeface="Century Schoolbook" panose="02040604050505020304" pitchFamily="18" charset="0"/>
              </a:rPr>
              <a:t>,</a:t>
            </a:r>
            <a:endParaRPr lang="ru-RU" altLang="ru-RU" sz="1800" dirty="0">
              <a:latin typeface="Century Schoolbook" panose="020406040505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1800" dirty="0">
                <a:latin typeface="Century Schoolbook" panose="02040604050505020304" pitchFamily="18" charset="0"/>
              </a:rPr>
              <a:t>умение высказывать своё мнение, </a:t>
            </a:r>
          </a:p>
          <a:p>
            <a:pPr>
              <a:lnSpc>
                <a:spcPct val="90000"/>
              </a:lnSpc>
            </a:pPr>
            <a:r>
              <a:rPr lang="ru-RU" altLang="ru-RU" sz="1800" dirty="0">
                <a:latin typeface="Century Schoolbook" panose="02040604050505020304" pitchFamily="18" charset="0"/>
              </a:rPr>
              <a:t>слушать других, </a:t>
            </a:r>
          </a:p>
          <a:p>
            <a:pPr>
              <a:lnSpc>
                <a:spcPct val="90000"/>
              </a:lnSpc>
            </a:pPr>
            <a:r>
              <a:rPr lang="ru-RU" altLang="ru-RU" sz="1800" dirty="0">
                <a:latin typeface="Century Schoolbook" panose="02040604050505020304" pitchFamily="18" charset="0"/>
              </a:rPr>
              <a:t>не входить в конфликт, если собственное мнение не совпадает с мнением товарища, </a:t>
            </a:r>
          </a:p>
          <a:p>
            <a:pPr>
              <a:lnSpc>
                <a:spcPct val="90000"/>
              </a:lnSpc>
            </a:pPr>
            <a:r>
              <a:rPr lang="ru-RU" altLang="ru-RU" sz="1800" dirty="0">
                <a:latin typeface="Century Schoolbook" panose="02040604050505020304" pitchFamily="18" charset="0"/>
              </a:rPr>
              <a:t>учит поиску согласия, </a:t>
            </a:r>
          </a:p>
          <a:p>
            <a:pPr>
              <a:lnSpc>
                <a:spcPct val="90000"/>
              </a:lnSpc>
            </a:pPr>
            <a:r>
              <a:rPr lang="ru-RU" altLang="ru-RU" sz="1800" dirty="0">
                <a:latin typeface="Century Schoolbook" panose="02040604050505020304" pitchFamily="18" charset="0"/>
              </a:rPr>
              <a:t>выработке общего мнения о том, что и как надо делать. </a:t>
            </a:r>
          </a:p>
        </p:txBody>
      </p:sp>
    </p:spTree>
    <p:extLst>
      <p:ext uri="{BB962C8B-B14F-4D97-AF65-F5344CB8AC3E}">
        <p14:creationId xmlns:p14="http://schemas.microsoft.com/office/powerpoint/2010/main" val="38944541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Урок «Зона отдыха в парке».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600" y="3335338"/>
            <a:ext cx="3815688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859" y="3335338"/>
            <a:ext cx="3274482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9508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 «Венок».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3474053"/>
            <a:ext cx="3224213" cy="2416557"/>
          </a:xfrm>
          <a:prstGeom prst="rect">
            <a:avLst/>
          </a:prstGeom>
        </p:spPr>
      </p:pic>
      <p:pic>
        <p:nvPicPr>
          <p:cNvPr id="13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542" y="3335338"/>
            <a:ext cx="3277115" cy="2455862"/>
          </a:xfrm>
        </p:spPr>
      </p:pic>
    </p:spTree>
    <p:extLst>
      <p:ext uri="{BB962C8B-B14F-4D97-AF65-F5344CB8AC3E}">
        <p14:creationId xmlns:p14="http://schemas.microsoft.com/office/powerpoint/2010/main" val="3716274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 «Мозаика из частей квадрата».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117" y="3335338"/>
            <a:ext cx="3276654" cy="245586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317" y="3335338"/>
            <a:ext cx="3275566" cy="2455862"/>
          </a:xfrm>
        </p:spPr>
      </p:pic>
    </p:spTree>
    <p:extLst>
      <p:ext uri="{BB962C8B-B14F-4D97-AF65-F5344CB8AC3E}">
        <p14:creationId xmlns:p14="http://schemas.microsoft.com/office/powerpoint/2010/main" val="22776043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 «Зоопарк»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765" y="3335338"/>
            <a:ext cx="3275357" cy="2455862"/>
          </a:xfrm>
        </p:spPr>
      </p:pic>
      <p:pic>
        <p:nvPicPr>
          <p:cNvPr id="8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421" y="3335338"/>
            <a:ext cx="3275357" cy="2455862"/>
          </a:xfrm>
        </p:spPr>
      </p:pic>
    </p:spTree>
    <p:extLst>
      <p:ext uri="{BB962C8B-B14F-4D97-AF65-F5344CB8AC3E}">
        <p14:creationId xmlns:p14="http://schemas.microsoft.com/office/powerpoint/2010/main" val="34664215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 «Мозаика из частей ромба».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228" y="2667000"/>
            <a:ext cx="5886881" cy="3124200"/>
          </a:xfrm>
        </p:spPr>
      </p:pic>
    </p:spTree>
    <p:extLst>
      <p:ext uri="{BB962C8B-B14F-4D97-AF65-F5344CB8AC3E}">
        <p14:creationId xmlns:p14="http://schemas.microsoft.com/office/powerpoint/2010/main" val="22206797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5390535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altLang="ru-RU" dirty="0">
                <a:solidFill>
                  <a:schemeClr val="tx2"/>
                </a:solidFill>
              </a:rPr>
              <a:t>За год обучения мои третьеклассники пришли к пониманию универсальности осваиваемых способов действий</a:t>
            </a:r>
            <a:r>
              <a:rPr lang="ru-RU" altLang="ru-RU" dirty="0" smtClean="0">
                <a:solidFill>
                  <a:schemeClr val="tx2"/>
                </a:solidFill>
              </a:rPr>
              <a:t>.</a:t>
            </a:r>
            <a:br>
              <a:rPr lang="ru-RU" altLang="ru-RU" dirty="0" smtClean="0">
                <a:solidFill>
                  <a:schemeClr val="tx2"/>
                </a:solidFill>
              </a:rPr>
            </a:br>
            <a:r>
              <a:rPr lang="ru-RU" altLang="ru-RU" b="1" dirty="0"/>
              <a:t>Работа в 3 классе показала, что задания и материалы, с которыми работают учитель и учащиеся, позволяют осуществить систему занятий и </a:t>
            </a:r>
            <a:br>
              <a:rPr lang="ru-RU" altLang="ru-RU" b="1" dirty="0"/>
            </a:br>
            <a:r>
              <a:rPr lang="ru-RU" altLang="ru-RU" b="1" dirty="0"/>
              <a:t>приводят к заявленным результатам. </a:t>
            </a:r>
            <a:br>
              <a:rPr lang="ru-RU" altLang="ru-RU" b="1" dirty="0"/>
            </a:br>
            <a:r>
              <a:rPr lang="ru-RU" altLang="ru-RU" b="1" dirty="0"/>
              <a:t/>
            </a:r>
            <a:br>
              <a:rPr lang="ru-RU" alt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2524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5599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863D"/>
                </a:solidFill>
              </a:rPr>
              <a:t>Актуализация знаний.</a:t>
            </a:r>
            <a:br>
              <a:rPr lang="ru-RU" b="1" dirty="0" smtClean="0">
                <a:solidFill>
                  <a:srgbClr val="00863D"/>
                </a:solidFill>
              </a:rPr>
            </a:br>
            <a:r>
              <a:rPr lang="ru-RU" sz="3100" b="1" dirty="0" smtClean="0">
                <a:solidFill>
                  <a:srgbClr val="00863D"/>
                </a:solidFill>
              </a:rPr>
              <a:t>Учитель проектного обучения из носителя знаний и информации превращается в организатора деятельности, консультанта по решению поставленной задачи на добывание необходимых знаний и информации из различных источников.</a:t>
            </a:r>
            <a:br>
              <a:rPr lang="ru-RU" sz="3100" b="1" dirty="0" smtClean="0">
                <a:solidFill>
                  <a:srgbClr val="00863D"/>
                </a:solidFill>
              </a:rPr>
            </a:br>
            <a:r>
              <a:rPr lang="ru-RU" sz="3100" b="1" dirty="0" smtClean="0">
                <a:solidFill>
                  <a:srgbClr val="00863D"/>
                </a:solidFill>
              </a:rPr>
              <a:t>Автор курса «Метод учебных проектов»</a:t>
            </a:r>
            <a:br>
              <a:rPr lang="ru-RU" sz="3100" b="1" dirty="0" smtClean="0">
                <a:solidFill>
                  <a:srgbClr val="00863D"/>
                </a:solidFill>
              </a:rPr>
            </a:br>
            <a:r>
              <a:rPr lang="ru-RU" sz="3100" b="1" dirty="0" smtClean="0">
                <a:solidFill>
                  <a:srgbClr val="00863D"/>
                </a:solidFill>
              </a:rPr>
              <a:t>Пахомова Нинель </a:t>
            </a:r>
            <a:r>
              <a:rPr lang="ru-RU" sz="3100" b="1" dirty="0" err="1" smtClean="0">
                <a:solidFill>
                  <a:srgbClr val="00863D"/>
                </a:solidFill>
              </a:rPr>
              <a:t>Юловна</a:t>
            </a:r>
            <a:r>
              <a:rPr lang="ru-RU" sz="3100" b="1" dirty="0" smtClean="0">
                <a:solidFill>
                  <a:srgbClr val="00863D"/>
                </a:solidFill>
              </a:rPr>
              <a:t> , кандидат педагогических наук , заведует лабораторией методики и информационной поддержки развития столичного образования, доцент кафедры педагогики в Московском институте открытого образования. </a:t>
            </a:r>
            <a:r>
              <a:rPr lang="ru-RU" sz="3100" b="1" dirty="0">
                <a:solidFill>
                  <a:srgbClr val="00863D"/>
                </a:solidFill>
              </a:rPr>
              <a:t/>
            </a:r>
            <a:br>
              <a:rPr lang="ru-RU" sz="3100" b="1" dirty="0">
                <a:solidFill>
                  <a:srgbClr val="00863D"/>
                </a:solidFill>
              </a:rPr>
            </a:br>
            <a:r>
              <a:rPr lang="ru-RU" sz="3100" b="1" dirty="0" smtClean="0">
                <a:solidFill>
                  <a:srgbClr val="00863D"/>
                </a:solidFill>
              </a:rPr>
              <a:t>В своём выступлении сегодня я использую методические рекомендации и материалы работ </a:t>
            </a:r>
            <a:r>
              <a:rPr lang="ru-RU" sz="3100" b="1" dirty="0" err="1" smtClean="0">
                <a:solidFill>
                  <a:srgbClr val="00863D"/>
                </a:solidFill>
              </a:rPr>
              <a:t>Н.Ю.Пахомовой</a:t>
            </a:r>
            <a:r>
              <a:rPr lang="ru-RU" sz="3100" b="1" dirty="0" smtClean="0">
                <a:solidFill>
                  <a:srgbClr val="00863D"/>
                </a:solidFill>
              </a:rPr>
              <a:t>.</a:t>
            </a:r>
            <a:br>
              <a:rPr lang="ru-RU" sz="3100" b="1" dirty="0" smtClean="0">
                <a:solidFill>
                  <a:srgbClr val="00863D"/>
                </a:solidFill>
              </a:rPr>
            </a:br>
            <a:endParaRPr lang="ru-RU" sz="3100" b="1" dirty="0">
              <a:solidFill>
                <a:srgbClr val="0086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546873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552393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Литература</a:t>
            </a:r>
            <a:br>
              <a:rPr lang="ru-RU" dirty="0" smtClean="0"/>
            </a:br>
            <a:r>
              <a:rPr lang="ru-RU" dirty="0" smtClean="0"/>
              <a:t>Пахомова Н.Ю. Метод учебного проекта в образовательном учреждении // М.:АРТИ, 2011.</a:t>
            </a:r>
            <a:br>
              <a:rPr lang="ru-RU" dirty="0" smtClean="0"/>
            </a:br>
            <a:r>
              <a:rPr lang="ru-RU" dirty="0" smtClean="0"/>
              <a:t>Пахомова Н.Ю., Дмитриева Н.В., Денисова И.В., </a:t>
            </a:r>
            <a:r>
              <a:rPr lang="ru-RU" dirty="0" err="1" smtClean="0"/>
              <a:t>Суволокина</a:t>
            </a:r>
            <a:r>
              <a:rPr lang="ru-RU" dirty="0" smtClean="0"/>
              <a:t> И.В., Пухова Л.В, </a:t>
            </a:r>
            <a:r>
              <a:rPr lang="ru-RU" dirty="0" err="1" smtClean="0"/>
              <a:t>Касатова</a:t>
            </a:r>
            <a:r>
              <a:rPr lang="ru-RU" dirty="0" smtClean="0"/>
              <a:t> С.В. Учебное проектирование: методическое пособие и СД-диск с Базой данных учебных проектов./ 3-е изд., исп. И доп.- г. Дзержинский: ДМУП, «Информационный центр», 2012.- 52с.</a:t>
            </a:r>
            <a:br>
              <a:rPr lang="ru-RU" dirty="0" smtClean="0"/>
            </a:br>
            <a:r>
              <a:rPr lang="en-US"/>
              <a:t>http://mioo.seminfo.ru/course/view.php?id=1183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571235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5618747"/>
          </a:xfrm>
        </p:spPr>
        <p:txBody>
          <a:bodyPr/>
          <a:lstStyle/>
          <a:p>
            <a:r>
              <a:rPr lang="ru-RU" sz="2000" b="1" kern="0" dirty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.</a:t>
            </a:r>
            <a:r>
              <a:rPr lang="ru-RU" sz="2000" b="1" kern="0" dirty="0" smtClean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/>
            </a:r>
            <a:br>
              <a:rPr lang="ru-RU" sz="2000" b="1" kern="0" dirty="0" smtClean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</a:br>
            <a:r>
              <a:rPr lang="ru-RU" sz="2800" b="1" kern="0" dirty="0" smtClean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Проблемная ситуация</a:t>
            </a:r>
            <a:r>
              <a:rPr lang="ru-RU" sz="2000" b="1" kern="0" dirty="0" smtClean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/>
            </a:r>
            <a:br>
              <a:rPr lang="ru-RU" sz="2000" b="1" kern="0" dirty="0" smtClean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</a:br>
            <a:r>
              <a:rPr lang="ru-RU" sz="2000" b="1" kern="0" dirty="0" smtClean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Вы </a:t>
            </a:r>
            <a:r>
              <a:rPr lang="ru-RU" sz="2000" b="1" kern="0" dirty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наверняка, так же как и я заметили, что современные дети требуют другого подхода в обучении и воспитании. Чтобы создать условия для творческого развития учащихся, раскрыть их таланты и способности, развить у них стремление к знаниям, необходимо освоить новую технологию. Учебное проектирование – важный элемент современной системы образования. Но прежде чем использовать учебное проектирование в качестве дидактического средства, необходимо подготовить учащихся к самостоятельной работе в рамках учебного проекта, сформировать у них элементарные проектные умения и навыки. При развитии проектных умений и выполнении целостных проектов сформируется проектная деятельность в целом. Тогда в дальнейшем учитель сможет использовать учебные проекты для организации самостоятельного добывания знаний и более эффективного их усвоения.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5242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5682916"/>
          </a:xfrm>
        </p:spPr>
        <p:txBody>
          <a:bodyPr>
            <a:normAutofit/>
          </a:bodyPr>
          <a:lstStyle/>
          <a:p>
            <a:pPr marL="342900" lvl="0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2800" b="1" kern="0" dirty="0">
                <a:ln>
                  <a:noFill/>
                </a:ln>
                <a:solidFill>
                  <a:srgbClr val="00863D"/>
                </a:solidFill>
                <a:latin typeface="Arial"/>
                <a:ea typeface="+mn-ea"/>
                <a:cs typeface="+mn-cs"/>
              </a:rPr>
              <a:t>Учебное проектирование помогает решать задачи формирования базовых компетентностей младших школьников и может использоваться при решении воспитательных задач.</a:t>
            </a:r>
            <a:br>
              <a:rPr lang="ru-RU" altLang="ru-RU" sz="2800" b="1" kern="0" dirty="0">
                <a:ln>
                  <a:noFill/>
                </a:ln>
                <a:solidFill>
                  <a:srgbClr val="00863D"/>
                </a:solidFill>
                <a:latin typeface="Arial"/>
                <a:ea typeface="+mn-ea"/>
                <a:cs typeface="+mn-cs"/>
              </a:rPr>
            </a:br>
            <a:r>
              <a:rPr lang="ru-RU" altLang="ru-RU" sz="2800" b="1" kern="0" dirty="0">
                <a:ln>
                  <a:noFill/>
                </a:ln>
                <a:solidFill>
                  <a:srgbClr val="00863D"/>
                </a:solidFill>
                <a:latin typeface="Arial"/>
                <a:ea typeface="+mn-ea"/>
                <a:cs typeface="+mn-cs"/>
              </a:rPr>
              <a:t>Для того, чтобы учить детей учебному проектированию, необходимо учителю построить свою образовательную траекторию. Это означает, что нужно было наметить задачи по освоению учебного проектирования.</a:t>
            </a:r>
            <a:br>
              <a:rPr lang="ru-RU" altLang="ru-RU" sz="2800" b="1" kern="0" dirty="0">
                <a:ln>
                  <a:noFill/>
                </a:ln>
                <a:solidFill>
                  <a:srgbClr val="00863D"/>
                </a:solidFill>
                <a:latin typeface="Arial"/>
                <a:ea typeface="+mn-ea"/>
                <a:cs typeface="+mn-cs"/>
              </a:rPr>
            </a:br>
            <a:endParaRPr lang="ru-RU" dirty="0">
              <a:solidFill>
                <a:srgbClr val="0086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324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4207042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00863D"/>
                </a:solidFill>
              </a:rPr>
              <a:t>Проблема.</a:t>
            </a:r>
            <a:br>
              <a:rPr lang="ru-RU" altLang="ru-RU" b="1" dirty="0" smtClean="0">
                <a:solidFill>
                  <a:srgbClr val="00863D"/>
                </a:solidFill>
              </a:rPr>
            </a:br>
            <a:r>
              <a:rPr lang="ru-RU" altLang="ru-RU" b="1" dirty="0" smtClean="0">
                <a:solidFill>
                  <a:srgbClr val="00863D"/>
                </a:solidFill>
              </a:rPr>
              <a:t>Как </a:t>
            </a:r>
            <a:r>
              <a:rPr lang="ru-RU" altLang="ru-RU" b="1" dirty="0">
                <a:solidFill>
                  <a:srgbClr val="00863D"/>
                </a:solidFill>
              </a:rPr>
              <a:t>освоить учебное проектирование и  получить право преподавать курс «Проектная деятельность».</a:t>
            </a:r>
            <a:br>
              <a:rPr lang="ru-RU" altLang="ru-RU" b="1" dirty="0">
                <a:solidFill>
                  <a:srgbClr val="00863D"/>
                </a:solidFill>
              </a:rPr>
            </a:br>
            <a:endParaRPr lang="ru-RU" dirty="0">
              <a:solidFill>
                <a:srgbClr val="0086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596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4832684"/>
          </a:xfrm>
        </p:spPr>
        <p:txBody>
          <a:bodyPr/>
          <a:lstStyle/>
          <a:p>
            <a:r>
              <a:rPr lang="ru-RU" altLang="ru-RU" b="1" dirty="0"/>
              <a:t> </a:t>
            </a:r>
            <a:r>
              <a:rPr lang="ru-RU" altLang="ru-RU" b="1" dirty="0" smtClean="0">
                <a:solidFill>
                  <a:srgbClr val="00863D"/>
                </a:solidFill>
              </a:rPr>
              <a:t>Цель.</a:t>
            </a:r>
            <a:br>
              <a:rPr lang="ru-RU" altLang="ru-RU" b="1" dirty="0" smtClean="0">
                <a:solidFill>
                  <a:srgbClr val="00863D"/>
                </a:solidFill>
              </a:rPr>
            </a:br>
            <a:r>
              <a:rPr lang="ru-RU" altLang="ru-RU" b="1" dirty="0" smtClean="0">
                <a:solidFill>
                  <a:srgbClr val="00863D"/>
                </a:solidFill>
              </a:rPr>
              <a:t>Найти </a:t>
            </a:r>
            <a:r>
              <a:rPr lang="ru-RU" altLang="ru-RU" b="1" dirty="0">
                <a:solidFill>
                  <a:srgbClr val="00863D"/>
                </a:solidFill>
              </a:rPr>
              <a:t>способ получения права преподавать курс «Проектная деятельность».</a:t>
            </a:r>
            <a:endParaRPr lang="ru-RU" b="1" dirty="0">
              <a:solidFill>
                <a:srgbClr val="0086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5175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7027" y="1"/>
            <a:ext cx="10018713" cy="6160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Задачи:</a:t>
            </a:r>
            <a:br>
              <a:rPr lang="ru-RU" dirty="0" smtClean="0"/>
            </a:br>
            <a:r>
              <a:rPr lang="ru-RU" dirty="0" smtClean="0"/>
              <a:t>1.Определить, какие действия и в каком порядке необходимо проделать для достижения цели.</a:t>
            </a:r>
            <a:br>
              <a:rPr lang="ru-RU" dirty="0" smtClean="0"/>
            </a:br>
            <a:r>
              <a:rPr lang="ru-RU" dirty="0" smtClean="0"/>
              <a:t>2. Пройти курсы  «Формирование готовности младших школьников к проектной деятельности».</a:t>
            </a:r>
            <a:br>
              <a:rPr lang="ru-RU" dirty="0" smtClean="0"/>
            </a:br>
            <a:r>
              <a:rPr lang="ru-RU" dirty="0" smtClean="0"/>
              <a:t>3.Принять участие в работе </a:t>
            </a:r>
            <a:r>
              <a:rPr lang="ru-RU" dirty="0" err="1" smtClean="0"/>
              <a:t>вебинаров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>4.Участвовать в работе научно-практических конференций.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4215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6076335"/>
          </a:xfrm>
        </p:spPr>
        <p:txBody>
          <a:bodyPr>
            <a:normAutofit fontScale="90000"/>
          </a:bodyPr>
          <a:lstStyle/>
          <a:p>
            <a:r>
              <a:rPr lang="ru-RU" sz="2800" b="1" kern="0" dirty="0">
                <a:ln>
                  <a:noFill/>
                </a:ln>
                <a:solidFill>
                  <a:srgbClr val="0086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Результат проектирования. </a:t>
            </a:r>
            <a:br>
              <a:rPr lang="ru-RU" sz="2800" b="1" kern="0" dirty="0">
                <a:ln>
                  <a:noFill/>
                </a:ln>
                <a:solidFill>
                  <a:srgbClr val="0086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</a:br>
            <a:r>
              <a:rPr lang="ru-RU" sz="2800" b="1" kern="0" dirty="0">
                <a:ln>
                  <a:noFill/>
                </a:ln>
                <a:solidFill>
                  <a:srgbClr val="0086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Сентябрь-декабрь 2014 год. Курсы  «Формирование готовности младших школьников к проектной деятельности»</a:t>
            </a:r>
            <a:br>
              <a:rPr lang="ru-RU" sz="2800" b="1" kern="0" dirty="0">
                <a:ln>
                  <a:noFill/>
                </a:ln>
                <a:solidFill>
                  <a:srgbClr val="0086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</a:br>
            <a:r>
              <a:rPr lang="ru-RU" sz="2800" b="1" kern="0" dirty="0">
                <a:ln>
                  <a:noFill/>
                </a:ln>
                <a:solidFill>
                  <a:srgbClr val="0086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Автор: Пахомова Н.Ю. </a:t>
            </a:r>
            <a:r>
              <a:rPr lang="ru-RU" sz="2800" b="1" kern="0" dirty="0" smtClean="0">
                <a:ln>
                  <a:noFill/>
                </a:ln>
                <a:solidFill>
                  <a:srgbClr val="0086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/>
            </a:r>
            <a:br>
              <a:rPr lang="ru-RU" sz="2800" b="1" kern="0" dirty="0" smtClean="0">
                <a:ln>
                  <a:noFill/>
                </a:ln>
                <a:solidFill>
                  <a:srgbClr val="0086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</a:br>
            <a:r>
              <a:rPr lang="ru-RU" altLang="ru-RU" dirty="0">
                <a:solidFill>
                  <a:srgbClr val="00863D"/>
                </a:solidFill>
              </a:rPr>
              <a:t>Курс построен на системе </a:t>
            </a:r>
            <a:br>
              <a:rPr lang="ru-RU" altLang="ru-RU" dirty="0">
                <a:solidFill>
                  <a:srgbClr val="00863D"/>
                </a:solidFill>
              </a:rPr>
            </a:br>
            <a:r>
              <a:rPr lang="ru-RU" altLang="ru-RU" dirty="0">
                <a:solidFill>
                  <a:srgbClr val="00863D"/>
                </a:solidFill>
              </a:rPr>
              <a:t>заданий для организации </a:t>
            </a:r>
            <a:br>
              <a:rPr lang="ru-RU" altLang="ru-RU" dirty="0">
                <a:solidFill>
                  <a:srgbClr val="00863D"/>
                </a:solidFill>
              </a:rPr>
            </a:br>
            <a:r>
              <a:rPr lang="ru-RU" altLang="ru-RU" dirty="0">
                <a:solidFill>
                  <a:srgbClr val="00863D"/>
                </a:solidFill>
              </a:rPr>
              <a:t>специальной </a:t>
            </a:r>
            <a:r>
              <a:rPr lang="ru-RU" altLang="ru-RU" dirty="0" err="1">
                <a:solidFill>
                  <a:srgbClr val="00863D"/>
                </a:solidFill>
              </a:rPr>
              <a:t>целенаправ</a:t>
            </a:r>
            <a:r>
              <a:rPr lang="ru-RU" altLang="ru-RU" dirty="0">
                <a:solidFill>
                  <a:srgbClr val="00863D"/>
                </a:solidFill>
              </a:rPr>
              <a:t>-</a:t>
            </a:r>
            <a:br>
              <a:rPr lang="ru-RU" altLang="ru-RU" dirty="0">
                <a:solidFill>
                  <a:srgbClr val="00863D"/>
                </a:solidFill>
              </a:rPr>
            </a:br>
            <a:r>
              <a:rPr lang="ru-RU" altLang="ru-RU" dirty="0">
                <a:solidFill>
                  <a:srgbClr val="00863D"/>
                </a:solidFill>
              </a:rPr>
              <a:t>ленной деятельности по </a:t>
            </a:r>
            <a:br>
              <a:rPr lang="ru-RU" altLang="ru-RU" dirty="0">
                <a:solidFill>
                  <a:srgbClr val="00863D"/>
                </a:solidFill>
              </a:rPr>
            </a:br>
            <a:r>
              <a:rPr lang="ru-RU" altLang="ru-RU" dirty="0">
                <a:solidFill>
                  <a:srgbClr val="00863D"/>
                </a:solidFill>
              </a:rPr>
              <a:t>освоению проектирования </a:t>
            </a:r>
            <a:br>
              <a:rPr lang="ru-RU" altLang="ru-RU" dirty="0">
                <a:solidFill>
                  <a:srgbClr val="00863D"/>
                </a:solidFill>
              </a:rPr>
            </a:br>
            <a:r>
              <a:rPr lang="ru-RU" altLang="ru-RU" dirty="0">
                <a:solidFill>
                  <a:srgbClr val="00863D"/>
                </a:solidFill>
              </a:rPr>
              <a:t>минимального уровня </a:t>
            </a:r>
            <a:br>
              <a:rPr lang="ru-RU" altLang="ru-RU" dirty="0">
                <a:solidFill>
                  <a:srgbClr val="00863D"/>
                </a:solidFill>
              </a:rPr>
            </a:br>
            <a:r>
              <a:rPr lang="ru-RU" altLang="ru-RU" dirty="0">
                <a:solidFill>
                  <a:srgbClr val="00863D"/>
                </a:solidFill>
              </a:rPr>
              <a:t>сложности. </a:t>
            </a:r>
            <a:br>
              <a:rPr lang="ru-RU" altLang="ru-RU" dirty="0">
                <a:solidFill>
                  <a:srgbClr val="00863D"/>
                </a:solidFill>
              </a:rPr>
            </a:br>
            <a:endParaRPr lang="ru-RU" dirty="0">
              <a:solidFill>
                <a:srgbClr val="0086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7576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981199"/>
          </a:xfrm>
        </p:spPr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rgbClr val="00863D"/>
                </a:solidFill>
              </a:rPr>
              <a:t>Начинала обучение, когда дети уже учились в 3-м классе начальной школы.</a:t>
            </a:r>
            <a:br>
              <a:rPr lang="ru-RU" altLang="ru-RU" b="1" dirty="0" smtClean="0">
                <a:solidFill>
                  <a:srgbClr val="00863D"/>
                </a:solidFill>
              </a:rPr>
            </a:br>
            <a:r>
              <a:rPr lang="ru-RU" altLang="ru-RU" b="1" dirty="0" smtClean="0">
                <a:solidFill>
                  <a:srgbClr val="00863D"/>
                </a:solidFill>
              </a:rPr>
              <a:t>Занятия проходили 2 раза в неделю.</a:t>
            </a:r>
            <a:br>
              <a:rPr lang="ru-RU" altLang="ru-RU" b="1" dirty="0" smtClean="0">
                <a:solidFill>
                  <a:srgbClr val="00863D"/>
                </a:solidFill>
              </a:rPr>
            </a:br>
            <a:r>
              <a:rPr lang="ru-RU" altLang="ru-RU" dirty="0" smtClean="0">
                <a:solidFill>
                  <a:srgbClr val="00863D"/>
                </a:solidFill>
              </a:rPr>
              <a:t> </a:t>
            </a:r>
            <a:endParaRPr lang="ru-RU" dirty="0">
              <a:solidFill>
                <a:srgbClr val="00863D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203" y="3335338"/>
            <a:ext cx="3274482" cy="245586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514" y="3243262"/>
            <a:ext cx="3274482" cy="2547938"/>
          </a:xfrm>
        </p:spPr>
      </p:pic>
    </p:spTree>
    <p:extLst>
      <p:ext uri="{BB962C8B-B14F-4D97-AF65-F5344CB8AC3E}">
        <p14:creationId xmlns:p14="http://schemas.microsoft.com/office/powerpoint/2010/main" val="596700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190</TotalTime>
  <Words>217</Words>
  <Application>Microsoft Office PowerPoint</Application>
  <PresentationFormat>Произвольный</PresentationFormat>
  <Paragraphs>43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Параллакс</vt:lpstr>
      <vt:lpstr>Тема урока-игры  «Как стать учителем проектного обучения. ».</vt:lpstr>
      <vt:lpstr>Актуализация знаний. Учитель проектного обучения из носителя знаний и информации превращается в организатора деятельности, консультанта по решению поставленной задачи на добывание необходимых знаний и информации из различных источников. Автор курса «Метод учебных проектов» Пахомова Нинель Юловна , кандидат педагогических наук , заведует лабораторией методики и информационной поддержки развития столичного образования, доцент кафедры педагогики в Московском институте открытого образования.  В своём выступлении сегодня я использую методические рекомендации и материалы работ Н.Ю.Пахомовой. </vt:lpstr>
      <vt:lpstr>. Проблемная ситуация Вы наверняка, так же как и я заметили, что современные дети требуют другого подхода в обучении и воспитании. Чтобы создать условия для творческого развития учащихся, раскрыть их таланты и способности, развить у них стремление к знаниям, необходимо освоить новую технологию. Учебное проектирование – важный элемент современной системы образования. Но прежде чем использовать учебное проектирование в качестве дидактического средства, необходимо подготовить учащихся к самостоятельной работе в рамках учебного проекта, сформировать у них элементарные проектные умения и навыки. При развитии проектных умений и выполнении целостных проектов сформируется проектная деятельность в целом. Тогда в дальнейшем учитель сможет использовать учебные проекты для организации самостоятельного добывания знаний и более эффективного их усвоения.</vt:lpstr>
      <vt:lpstr>Учебное проектирование помогает решать задачи формирования базовых компетентностей младших школьников и может использоваться при решении воспитательных задач. Для того, чтобы учить детей учебному проектированию, необходимо учителю построить свою образовательную траекторию. Это означает, что нужно было наметить задачи по освоению учебного проектирования. </vt:lpstr>
      <vt:lpstr>Проблема. Как освоить учебное проектирование и  получить право преподавать курс «Проектная деятельность». </vt:lpstr>
      <vt:lpstr> Цель. Найти способ получения права преподавать курс «Проектная деятельность».</vt:lpstr>
      <vt:lpstr>Задачи: 1.Определить, какие действия и в каком порядке необходимо проделать для достижения цели. 2. Пройти курсы  «Формирование готовности младших школьников к проектной деятельности». 3.Принять участие в работе вебинаров.  4.Участвовать в работе научно-практических конференций. </vt:lpstr>
      <vt:lpstr>Результат проектирования.  Сентябрь-декабрь 2014 год. Курсы  «Формирование готовности младших школьников к проектной деятельности» Автор: Пахомова Н.Ю.  Курс построен на системе  заданий для организации  специальной целенаправ- ленной деятельности по  освоению проектирования  минимального уровня  сложности.  </vt:lpstr>
      <vt:lpstr>Начинала обучение, когда дети уже учились в 3-м классе начальной школы. Занятия проходили 2 раза в неделю.  </vt:lpstr>
      <vt:lpstr>Из урока в урок, в игре учащиеся осваивали:</vt:lpstr>
      <vt:lpstr> Постепенно происходило наращивание элементов проектирования с соблюдением технологической этапности</vt:lpstr>
      <vt:lpstr>Работа над заданиями в групповой форме.</vt:lpstr>
      <vt:lpstr>Работа в группах развивает</vt:lpstr>
      <vt:lpstr>Урок «Зона отдыха в парке».</vt:lpstr>
      <vt:lpstr>Тема урока «Венок».</vt:lpstr>
      <vt:lpstr>Тема урока «Мозаика из частей квадрата».</vt:lpstr>
      <vt:lpstr>Тема урока «Зоопарк»</vt:lpstr>
      <vt:lpstr>Тема урока «Мозаика из частей ромба».</vt:lpstr>
      <vt:lpstr>За год обучения мои третьеклассники пришли к пониманию универсальности осваиваемых способов действий. Работа в 3 классе показала, что задания и материалы, с которыми работают учитель и учащиеся, позволяют осуществить систему занятий и  приводят к заявленным результатам.   </vt:lpstr>
      <vt:lpstr>Литература Пахомова Н.Ю. Метод учебного проекта в образовательном учреждении // М.:АРТИ, 2011. Пахомова Н.Ю., Дмитриева Н.В., Денисова И.В., Суволокина И.В., Пухова Л.В, Касатова С.В. Учебное проектирование: методическое пособие и СД-диск с Базой данных учебных проектов./ 3-е изд., исп. И доп.- г. Дзержинский: ДМУП, «Информационный центр», 2012.- 52с. http://mioo.seminfo.ru/course/view.php?id=1183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урока-игры «Универсальные способы действий».</dc:title>
  <dc:creator>Lenovo</dc:creator>
  <cp:lastModifiedBy>ИМЦ</cp:lastModifiedBy>
  <cp:revision>21</cp:revision>
  <dcterms:created xsi:type="dcterms:W3CDTF">2015-05-20T17:38:53Z</dcterms:created>
  <dcterms:modified xsi:type="dcterms:W3CDTF">2019-02-19T05:50:51Z</dcterms:modified>
</cp:coreProperties>
</file>