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38"/>
  </p:notesMasterIdLst>
  <p:sldIdLst>
    <p:sldId id="256" r:id="rId2"/>
    <p:sldId id="300" r:id="rId3"/>
    <p:sldId id="257" r:id="rId4"/>
    <p:sldId id="302" r:id="rId5"/>
    <p:sldId id="258" r:id="rId6"/>
    <p:sldId id="290" r:id="rId7"/>
    <p:sldId id="291" r:id="rId8"/>
    <p:sldId id="265" r:id="rId9"/>
    <p:sldId id="261" r:id="rId10"/>
    <p:sldId id="262" r:id="rId11"/>
    <p:sldId id="292" r:id="rId12"/>
    <p:sldId id="263" r:id="rId13"/>
    <p:sldId id="293" r:id="rId14"/>
    <p:sldId id="264" r:id="rId15"/>
    <p:sldId id="304" r:id="rId16"/>
    <p:sldId id="305" r:id="rId17"/>
    <p:sldId id="266" r:id="rId18"/>
    <p:sldId id="294" r:id="rId19"/>
    <p:sldId id="295" r:id="rId20"/>
    <p:sldId id="296" r:id="rId21"/>
    <p:sldId id="297" r:id="rId22"/>
    <p:sldId id="298" r:id="rId23"/>
    <p:sldId id="306" r:id="rId24"/>
    <p:sldId id="307" r:id="rId25"/>
    <p:sldId id="308" r:id="rId26"/>
    <p:sldId id="309" r:id="rId27"/>
    <p:sldId id="310" r:id="rId28"/>
    <p:sldId id="311" r:id="rId29"/>
    <p:sldId id="312" r:id="rId30"/>
    <p:sldId id="313" r:id="rId31"/>
    <p:sldId id="314" r:id="rId32"/>
    <p:sldId id="315" r:id="rId33"/>
    <p:sldId id="316" r:id="rId34"/>
    <p:sldId id="317" r:id="rId35"/>
    <p:sldId id="318" r:id="rId36"/>
    <p:sldId id="303" r:id="rId3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2634" y="-8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718B7-F27D-4234-95FA-4217F675665A}" type="datetimeFigureOut">
              <a:rPr lang="ru-RU" smtClean="0"/>
              <a:pPr/>
              <a:t>26.07.2018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FEA817-7180-4CE8-BDF4-89D2EBE346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5715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EA817-7180-4CE8-BDF4-89D2EBE346FE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2690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26.07.2018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26.07.2018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26.07.2018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26.07.2018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2165" y="908720"/>
            <a:ext cx="8496944" cy="1470025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Чтение как </a:t>
            </a:r>
            <a:r>
              <a:rPr lang="ru-RU" sz="3600" b="1" dirty="0" err="1" smtClean="0">
                <a:solidFill>
                  <a:srgbClr val="C00000"/>
                </a:solidFill>
              </a:rPr>
              <a:t>метапредметное</a:t>
            </a:r>
            <a:r>
              <a:rPr lang="ru-RU" sz="3600" b="1" dirty="0" smtClean="0">
                <a:solidFill>
                  <a:srgbClr val="C00000"/>
                </a:solidFill>
              </a:rPr>
              <a:t> умение </a:t>
            </a:r>
            <a:br>
              <a:rPr lang="ru-RU" sz="3600" b="1" dirty="0" smtClean="0">
                <a:solidFill>
                  <a:srgbClr val="C00000"/>
                </a:solidFill>
              </a:rPr>
            </a:br>
            <a:r>
              <a:rPr lang="ru-RU" sz="3600" b="1" dirty="0" smtClean="0">
                <a:solidFill>
                  <a:srgbClr val="C00000"/>
                </a:solidFill>
              </a:rPr>
              <a:t>и </a:t>
            </a:r>
            <a:r>
              <a:rPr lang="ru-RU" sz="3600" b="1" dirty="0" err="1" smtClean="0">
                <a:solidFill>
                  <a:srgbClr val="C00000"/>
                </a:solidFill>
              </a:rPr>
              <a:t>метапредметный</a:t>
            </a:r>
            <a:r>
              <a:rPr lang="ru-RU" sz="3600" b="1" dirty="0" smtClean="0">
                <a:solidFill>
                  <a:srgbClr val="C00000"/>
                </a:solidFill>
              </a:rPr>
              <a:t> результат современного образования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5805264"/>
            <a:ext cx="8064896" cy="769640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solidFill>
                  <a:srgbClr val="002060"/>
                </a:solidFill>
              </a:rPr>
              <a:t>Коптяева Т.Е., руководитель ГПА учителей русского языка и литературы </a:t>
            </a:r>
          </a:p>
          <a:p>
            <a:r>
              <a:rPr lang="ru-RU" sz="1800" b="1" dirty="0" smtClean="0">
                <a:solidFill>
                  <a:srgbClr val="002060"/>
                </a:solidFill>
              </a:rPr>
              <a:t>г. Екатеринбурга</a:t>
            </a:r>
            <a:endParaRPr lang="ru-RU" sz="1800" b="1" dirty="0">
              <a:solidFill>
                <a:srgbClr val="002060"/>
              </a:solidFill>
            </a:endParaRPr>
          </a:p>
        </p:txBody>
      </p:sp>
      <p:pic>
        <p:nvPicPr>
          <p:cNvPr id="1028" name="Picture 4" descr="https://im0-tub-ru.yandex.net/i?id=afb75745bc302ff807d0020986acba88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1869" y="2780928"/>
            <a:ext cx="2997537" cy="2564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7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ttps://im0-tub-ru.yandex.net/i?id=afb75745bc302ff807d0020986acba88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0208" y="5301208"/>
            <a:ext cx="1646014" cy="140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34380" y="1484784"/>
            <a:ext cx="807524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i="1" dirty="0">
                <a:solidFill>
                  <a:srgbClr val="002060"/>
                </a:solidFill>
              </a:rPr>
              <a:t> </a:t>
            </a:r>
            <a:r>
              <a:rPr lang="ru-RU" sz="2000" b="1" dirty="0" smtClean="0">
                <a:solidFill>
                  <a:srgbClr val="002060"/>
                </a:solidFill>
              </a:rPr>
              <a:t>низкий </a:t>
            </a:r>
            <a:r>
              <a:rPr lang="ru-RU" sz="2000" b="1" dirty="0">
                <a:solidFill>
                  <a:srgbClr val="002060"/>
                </a:solidFill>
              </a:rPr>
              <a:t>уровень организации внимания (в процессе чтения происходит переключение на посторонние мысли, вследствие чего снижается интерес к тексту и ухудшается качество восприятия информации</a:t>
            </a:r>
            <a:r>
              <a:rPr lang="ru-RU" sz="2000" b="1" dirty="0" smtClean="0">
                <a:solidFill>
                  <a:srgbClr val="002060"/>
                </a:solidFill>
              </a:rPr>
              <a:t>)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</a:rPr>
              <a:t>малое </a:t>
            </a:r>
            <a:r>
              <a:rPr lang="ru-RU" sz="2000" b="1" dirty="0">
                <a:solidFill>
                  <a:srgbClr val="002060"/>
                </a:solidFill>
              </a:rPr>
              <a:t>поле зрения вследствие низкой техники чтения или </a:t>
            </a:r>
            <a:r>
              <a:rPr lang="ru-RU" sz="2000" b="1" dirty="0" err="1">
                <a:solidFill>
                  <a:srgbClr val="002060"/>
                </a:solidFill>
              </a:rPr>
              <a:t>несформированности</a:t>
            </a:r>
            <a:r>
              <a:rPr lang="ru-RU" sz="2000" b="1" dirty="0">
                <a:solidFill>
                  <a:srgbClr val="002060"/>
                </a:solidFill>
              </a:rPr>
              <a:t> стратегий чтения (в поле зрения обучающегося несколько слов, а не абзац или фрагмент страницы</a:t>
            </a:r>
            <a:r>
              <a:rPr lang="ru-RU" sz="2000" b="1" dirty="0" smtClean="0">
                <a:solidFill>
                  <a:srgbClr val="002060"/>
                </a:solidFill>
              </a:rPr>
              <a:t>)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2000" b="1" dirty="0"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</a:rPr>
              <a:t>фрагментарное </a:t>
            </a:r>
            <a:r>
              <a:rPr lang="ru-RU" sz="2000" b="1" dirty="0">
                <a:solidFill>
                  <a:srgbClr val="002060"/>
                </a:solidFill>
              </a:rPr>
              <a:t>восприятие информации (анализируются только части информации, которые были осознанны в процессе чтения, что приводит к неумению воспринимать информацию целостно</a:t>
            </a:r>
            <a:r>
              <a:rPr lang="ru-RU" sz="2000" b="1" dirty="0" smtClean="0">
                <a:solidFill>
                  <a:srgbClr val="002060"/>
                </a:solidFill>
              </a:rPr>
              <a:t>)</a:t>
            </a:r>
            <a:endParaRPr lang="ru-RU" sz="2000" b="1" dirty="0">
              <a:solidFill>
                <a:srgbClr val="002060"/>
              </a:solidFill>
            </a:endParaRPr>
          </a:p>
          <a:p>
            <a:r>
              <a:rPr lang="ru-RU" b="1" i="1" dirty="0"/>
              <a:t> </a:t>
            </a:r>
            <a:endParaRPr lang="ru-RU" dirty="0"/>
          </a:p>
        </p:txBody>
      </p:sp>
      <p:sp>
        <p:nvSpPr>
          <p:cNvPr id="3" name="Заголовок 2"/>
          <p:cNvSpPr txBox="1">
            <a:spLocks/>
          </p:cNvSpPr>
          <p:nvPr/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352323"/>
            <a:ext cx="80752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Психофизиологические причины, мешающие результативному восприятию </a:t>
            </a:r>
            <a:r>
              <a:rPr lang="ru-RU" sz="2800" b="1" dirty="0" smtClean="0">
                <a:solidFill>
                  <a:srgbClr val="C00000"/>
                </a:solidFill>
              </a:rPr>
              <a:t>информации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903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6759" y="1412776"/>
            <a:ext cx="8193001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</a:rPr>
              <a:t>ограниченный </a:t>
            </a:r>
            <a:r>
              <a:rPr lang="ru-RU" sz="2000" b="1" dirty="0">
                <a:solidFill>
                  <a:srgbClr val="002060"/>
                </a:solidFill>
              </a:rPr>
              <a:t>словарный запас, непонимание  / неточное понимание значений используемых в </a:t>
            </a:r>
            <a:r>
              <a:rPr lang="ru-RU" sz="2000" b="1" i="1" dirty="0">
                <a:solidFill>
                  <a:srgbClr val="002060"/>
                </a:solidFill>
              </a:rPr>
              <a:t>текстах книжных </a:t>
            </a:r>
            <a:r>
              <a:rPr lang="ru-RU" sz="2000" b="1" dirty="0">
                <a:solidFill>
                  <a:srgbClr val="002060"/>
                </a:solidFill>
              </a:rPr>
              <a:t>слов и терминов (это приводит к непониманию смысла учебно-научных текстов, к неумению включать эти слова и термины в регулярную речевую практику</a:t>
            </a:r>
            <a:r>
              <a:rPr lang="ru-RU" sz="2000" b="1" dirty="0" smtClean="0">
                <a:solidFill>
                  <a:srgbClr val="002060"/>
                </a:solidFill>
              </a:rPr>
              <a:t>)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2000" b="1" dirty="0"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</a:rPr>
              <a:t>неумение </a:t>
            </a:r>
            <a:r>
              <a:rPr lang="ru-RU" sz="2000" b="1" dirty="0">
                <a:solidFill>
                  <a:srgbClr val="002060"/>
                </a:solidFill>
              </a:rPr>
              <a:t>работать со сложными предложениями, со сложными синтаксическими конструкциями, традиционными для научного стиля речи, но непростыми для восприятия школьников,  ориентирующихся на   короткие фразы (возникает резкий контраст между традиционной письменной речью и новыми формами письменной речи в Интернет-сообщениях, отражающих особенности устной речи</a:t>
            </a:r>
            <a:r>
              <a:rPr lang="ru-RU" sz="2000" b="1" dirty="0" smtClean="0">
                <a:solidFill>
                  <a:srgbClr val="002060"/>
                </a:solidFill>
              </a:rPr>
              <a:t>)</a:t>
            </a:r>
          </a:p>
          <a:p>
            <a:pPr marL="285750" indent="-285750" algn="just">
              <a:buFontTx/>
              <a:buChar char="-"/>
            </a:pPr>
            <a:endParaRPr lang="ru-RU" sz="2000" b="1" dirty="0">
              <a:solidFill>
                <a:srgbClr val="002060"/>
              </a:solidFill>
            </a:endParaRPr>
          </a:p>
          <a:p>
            <a:pPr algn="just"/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260648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Причины, связанные </a:t>
            </a:r>
            <a:r>
              <a:rPr lang="ru-RU" sz="2800" b="1" dirty="0">
                <a:solidFill>
                  <a:srgbClr val="C00000"/>
                </a:solidFill>
              </a:rPr>
              <a:t>с низким уровнем </a:t>
            </a:r>
            <a:endParaRPr lang="ru-RU" sz="28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речевого развития</a:t>
            </a:r>
            <a:r>
              <a:rPr lang="ru-RU" sz="2800" dirty="0" smtClean="0">
                <a:solidFill>
                  <a:srgbClr val="C00000"/>
                </a:solidFill>
              </a:rPr>
              <a:t>  </a:t>
            </a:r>
            <a:endParaRPr lang="ru-RU" sz="2800" b="1" dirty="0">
              <a:solidFill>
                <a:srgbClr val="C00000"/>
              </a:solidFill>
            </a:endParaRPr>
          </a:p>
        </p:txBody>
      </p:sp>
      <p:pic>
        <p:nvPicPr>
          <p:cNvPr id="4" name="Picture 4" descr="https://im0-tub-ru.yandex.net/i?id=afb75745bc302ff807d0020986acba88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0208" y="5301208"/>
            <a:ext cx="1646014" cy="140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332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5498" y="1700808"/>
            <a:ext cx="819300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</a:pPr>
            <a:endParaRPr lang="ru-RU" sz="2000" b="1" dirty="0"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>
                <a:solidFill>
                  <a:srgbClr val="002060"/>
                </a:solidFill>
              </a:rPr>
              <a:t>затруднения в восприятии большой по объему информации </a:t>
            </a:r>
            <a:r>
              <a:rPr lang="ru-RU" sz="2000" b="1" dirty="0" smtClean="0">
                <a:solidFill>
                  <a:srgbClr val="002060"/>
                </a:solidFill>
              </a:rPr>
              <a:t>                         (отсюда неумение </a:t>
            </a:r>
            <a:r>
              <a:rPr lang="ru-RU" sz="2000" b="1" dirty="0">
                <a:solidFill>
                  <a:srgbClr val="002060"/>
                </a:solidFill>
              </a:rPr>
              <a:t>работать со структурой текста, с основной мыслью текста, что приводит к потере концентрации внимания, фрагментарности восприятия</a:t>
            </a:r>
            <a:r>
              <a:rPr lang="ru-RU" sz="2000" b="1" dirty="0" smtClean="0">
                <a:solidFill>
                  <a:srgbClr val="002060"/>
                </a:solidFill>
              </a:rPr>
              <a:t>)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2000" b="1" dirty="0"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</a:rPr>
              <a:t>неумение </a:t>
            </a:r>
            <a:r>
              <a:rPr lang="ru-RU" sz="2000" b="1" dirty="0">
                <a:solidFill>
                  <a:srgbClr val="002060"/>
                </a:solidFill>
              </a:rPr>
              <a:t>критически  оценивать содержание информации и установить связь между ним и фактами действительности, личным </a:t>
            </a:r>
            <a:r>
              <a:rPr lang="ru-RU" sz="2000" b="1" dirty="0" smtClean="0">
                <a:solidFill>
                  <a:srgbClr val="002060"/>
                </a:solidFill>
              </a:rPr>
              <a:t>опытом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404664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Причины, связанные </a:t>
            </a:r>
            <a:r>
              <a:rPr lang="ru-RU" sz="2800" b="1" dirty="0">
                <a:solidFill>
                  <a:srgbClr val="C00000"/>
                </a:solidFill>
              </a:rPr>
              <a:t>с низким уровнем речевого </a:t>
            </a:r>
            <a:r>
              <a:rPr lang="ru-RU" sz="2800" b="1" dirty="0" smtClean="0">
                <a:solidFill>
                  <a:srgbClr val="C00000"/>
                </a:solidFill>
              </a:rPr>
              <a:t>развития</a:t>
            </a:r>
            <a:r>
              <a:rPr lang="ru-RU" sz="2800" dirty="0" smtClean="0">
                <a:solidFill>
                  <a:srgbClr val="C00000"/>
                </a:solidFill>
              </a:rPr>
              <a:t>  </a:t>
            </a:r>
            <a:endParaRPr lang="ru-RU" sz="2800" b="1" dirty="0">
              <a:solidFill>
                <a:srgbClr val="C00000"/>
              </a:solidFill>
            </a:endParaRPr>
          </a:p>
        </p:txBody>
      </p:sp>
      <p:pic>
        <p:nvPicPr>
          <p:cNvPr id="4" name="Picture 4" descr="https://im0-tub-ru.yandex.net/i?id=afb75745bc302ff807d0020986acba88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0208" y="5301208"/>
            <a:ext cx="1646014" cy="140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5768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628800"/>
            <a:ext cx="8018218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 </a:t>
            </a:r>
            <a:r>
              <a:rPr lang="ru-RU" sz="2000" b="1" dirty="0" smtClean="0">
                <a:solidFill>
                  <a:srgbClr val="002060"/>
                </a:solidFill>
              </a:rPr>
              <a:t>неумение </a:t>
            </a:r>
            <a:r>
              <a:rPr lang="ru-RU" sz="2000" b="1" dirty="0">
                <a:solidFill>
                  <a:srgbClr val="002060"/>
                </a:solidFill>
              </a:rPr>
              <a:t>определять цели чтения, отсутствие грамотной стратегии чтения, определяющей использование определенного вида чтения (просмотровое, изучающее и др</a:t>
            </a:r>
            <a:r>
              <a:rPr lang="ru-RU" sz="2000" b="1" dirty="0" smtClean="0">
                <a:solidFill>
                  <a:srgbClr val="002060"/>
                </a:solidFill>
              </a:rPr>
              <a:t>.)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>
                <a:solidFill>
                  <a:srgbClr val="002060"/>
                </a:solidFill>
              </a:rPr>
              <a:t>отсутствие навыка повторного чтения для извлечения из текста необходимой информации, глубокого понимания текста, свободного использования прочитанного для анализа и </a:t>
            </a:r>
            <a:r>
              <a:rPr lang="ru-RU" sz="2000" b="1" dirty="0" smtClean="0">
                <a:solidFill>
                  <a:srgbClr val="002060"/>
                </a:solidFill>
              </a:rPr>
              <a:t>интерпретации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2000" b="1" dirty="0"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>
                <a:solidFill>
                  <a:srgbClr val="002060"/>
                </a:solidFill>
              </a:rPr>
              <a:t>неумение выделять существенное и несущественное в информации,  устанавливать причинно-следственные </a:t>
            </a:r>
            <a:r>
              <a:rPr lang="ru-RU" sz="2000" b="1" dirty="0" smtClean="0">
                <a:solidFill>
                  <a:srgbClr val="002060"/>
                </a:solidFill>
              </a:rPr>
              <a:t>связи</a:t>
            </a:r>
          </a:p>
          <a:p>
            <a:pPr algn="just"/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260648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Причины, </a:t>
            </a:r>
            <a:r>
              <a:rPr lang="ru-RU" sz="2800" b="1" dirty="0">
                <a:solidFill>
                  <a:srgbClr val="C00000"/>
                </a:solidFill>
              </a:rPr>
              <a:t>связанные с </a:t>
            </a:r>
            <a:r>
              <a:rPr lang="ru-RU" sz="2800" b="1" dirty="0" err="1">
                <a:solidFill>
                  <a:srgbClr val="C00000"/>
                </a:solidFill>
              </a:rPr>
              <a:t>несформированностью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endParaRPr lang="ru-RU" sz="28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навыков </a:t>
            </a:r>
            <a:r>
              <a:rPr lang="ru-RU" sz="2800" b="1" dirty="0">
                <a:solidFill>
                  <a:srgbClr val="C00000"/>
                </a:solidFill>
              </a:rPr>
              <a:t>смыслового </a:t>
            </a:r>
            <a:r>
              <a:rPr lang="ru-RU" sz="2800" b="1" dirty="0" smtClean="0">
                <a:solidFill>
                  <a:srgbClr val="C00000"/>
                </a:solidFill>
              </a:rPr>
              <a:t>чтения</a:t>
            </a:r>
            <a:endParaRPr lang="ru-RU" sz="2800" dirty="0">
              <a:solidFill>
                <a:srgbClr val="C00000"/>
              </a:solidFill>
            </a:endParaRPr>
          </a:p>
        </p:txBody>
      </p:sp>
      <p:pic>
        <p:nvPicPr>
          <p:cNvPr id="4" name="Picture 4" descr="https://im0-tub-ru.yandex.net/i?id=afb75745bc302ff807d0020986acba88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0208" y="5301208"/>
            <a:ext cx="1646014" cy="140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850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556792"/>
            <a:ext cx="763284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</a:rPr>
              <a:t>неумение </a:t>
            </a:r>
            <a:r>
              <a:rPr lang="ru-RU" sz="2000" b="1" dirty="0">
                <a:solidFill>
                  <a:srgbClr val="002060"/>
                </a:solidFill>
              </a:rPr>
              <a:t>задавать вопросы, способствующие осмыслению </a:t>
            </a:r>
            <a:r>
              <a:rPr lang="ru-RU" sz="2000" b="1" dirty="0" smtClean="0">
                <a:solidFill>
                  <a:srgbClr val="002060"/>
                </a:solidFill>
              </a:rPr>
              <a:t>информации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2000" b="1" dirty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</a:rPr>
              <a:t>неразвитость </a:t>
            </a:r>
            <a:r>
              <a:rPr lang="ru-RU" sz="2000" b="1" dirty="0">
                <a:solidFill>
                  <a:srgbClr val="002060"/>
                </a:solidFill>
              </a:rPr>
              <a:t>смыслового </a:t>
            </a:r>
            <a:r>
              <a:rPr lang="ru-RU" sz="2000" b="1" dirty="0" smtClean="0">
                <a:solidFill>
                  <a:srgbClr val="002060"/>
                </a:solidFill>
              </a:rPr>
              <a:t>прогнозирования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2000" b="1" dirty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>
                <a:solidFill>
                  <a:srgbClr val="002060"/>
                </a:solidFill>
              </a:rPr>
              <a:t>негативное влияние стереотипов восприятия, ориентация на шаблонные образцы при анализе </a:t>
            </a:r>
            <a:r>
              <a:rPr lang="ru-RU" sz="2000" b="1" dirty="0" smtClean="0">
                <a:solidFill>
                  <a:srgbClr val="002060"/>
                </a:solidFill>
              </a:rPr>
              <a:t>информации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algn="just"/>
            <a:r>
              <a:rPr lang="ru-RU" sz="2000" b="1" dirty="0" smtClean="0">
                <a:solidFill>
                  <a:srgbClr val="C00000"/>
                </a:solidFill>
              </a:rPr>
              <a:t>Понимание </a:t>
            </a:r>
            <a:r>
              <a:rPr lang="ru-RU" sz="2000" b="1" dirty="0">
                <a:solidFill>
                  <a:srgbClr val="C00000"/>
                </a:solidFill>
              </a:rPr>
              <a:t>причин затруднений обучающихся должно определять выбор образовательных технологий, которые минимизируют проблемы восприятия </a:t>
            </a:r>
            <a:r>
              <a:rPr lang="ru-RU" sz="2000" b="1" dirty="0" smtClean="0">
                <a:solidFill>
                  <a:srgbClr val="C00000"/>
                </a:solidFill>
              </a:rPr>
              <a:t>информации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260648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Причины, </a:t>
            </a:r>
            <a:r>
              <a:rPr lang="ru-RU" sz="2800" b="1" dirty="0">
                <a:solidFill>
                  <a:srgbClr val="C00000"/>
                </a:solidFill>
              </a:rPr>
              <a:t>связанные с </a:t>
            </a:r>
            <a:r>
              <a:rPr lang="ru-RU" sz="2800" b="1" dirty="0" err="1">
                <a:solidFill>
                  <a:srgbClr val="C00000"/>
                </a:solidFill>
              </a:rPr>
              <a:t>несформированностью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endParaRPr lang="ru-RU" sz="28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навыков </a:t>
            </a:r>
            <a:r>
              <a:rPr lang="ru-RU" sz="2800" b="1" dirty="0">
                <a:solidFill>
                  <a:srgbClr val="C00000"/>
                </a:solidFill>
              </a:rPr>
              <a:t>смыслового </a:t>
            </a:r>
            <a:r>
              <a:rPr lang="ru-RU" sz="2800" b="1" dirty="0" smtClean="0">
                <a:solidFill>
                  <a:srgbClr val="C00000"/>
                </a:solidFill>
              </a:rPr>
              <a:t>чтения</a:t>
            </a:r>
            <a:endParaRPr lang="ru-RU" sz="2800" dirty="0">
              <a:solidFill>
                <a:srgbClr val="C00000"/>
              </a:solidFill>
            </a:endParaRPr>
          </a:p>
        </p:txBody>
      </p:sp>
      <p:pic>
        <p:nvPicPr>
          <p:cNvPr id="4" name="Picture 4" descr="https://im0-tub-ru.yandex.net/i?id=afb75745bc302ff807d0020986acba88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0208" y="5301208"/>
            <a:ext cx="1646014" cy="140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384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im0-tub-ru.yandex.net/i?id=afb75745bc302ff807d0020986acba88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782" y="5589240"/>
            <a:ext cx="1393536" cy="1192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260648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Методические причины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980728"/>
            <a:ext cx="813690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Анализ специальной научной и научно-методической литературы свидетельствует о том, </a:t>
            </a:r>
            <a:r>
              <a:rPr lang="ru-RU" sz="2000" b="1" dirty="0" smtClean="0">
                <a:solidFill>
                  <a:srgbClr val="002060"/>
                </a:solidFill>
              </a:rPr>
              <a:t>что</a:t>
            </a:r>
          </a:p>
          <a:p>
            <a:pPr algn="just"/>
            <a:endParaRPr lang="ru-RU" sz="2000" b="1" dirty="0" smtClean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>
                <a:solidFill>
                  <a:srgbClr val="002060"/>
                </a:solidFill>
              </a:rPr>
              <a:t>в современной науке нет единой трактовки терминов </a:t>
            </a:r>
            <a:r>
              <a:rPr lang="ru-RU" sz="2000" b="1" dirty="0" smtClean="0">
                <a:solidFill>
                  <a:srgbClr val="002060"/>
                </a:solidFill>
              </a:rPr>
              <a:t>«стратегия» </a:t>
            </a:r>
            <a:r>
              <a:rPr lang="ru-RU" sz="2000" b="1" i="1" dirty="0">
                <a:solidFill>
                  <a:srgbClr val="002060"/>
                </a:solidFill>
              </a:rPr>
              <a:t>и </a:t>
            </a:r>
            <a:r>
              <a:rPr lang="ru-RU" sz="2000" b="1" dirty="0" smtClean="0">
                <a:solidFill>
                  <a:srgbClr val="002060"/>
                </a:solidFill>
              </a:rPr>
              <a:t>«тактика чтения»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</a:rPr>
              <a:t>существуют </a:t>
            </a:r>
            <a:r>
              <a:rPr lang="ru-RU" sz="2000" b="1" dirty="0">
                <a:solidFill>
                  <a:srgbClr val="002060"/>
                </a:solidFill>
              </a:rPr>
              <a:t>разные, часто пересекающиеся классификации видов и типов </a:t>
            </a:r>
            <a:r>
              <a:rPr lang="ru-RU" sz="2000" b="1" dirty="0" smtClean="0">
                <a:solidFill>
                  <a:srgbClr val="002060"/>
                </a:solidFill>
              </a:rPr>
              <a:t>чтения</a:t>
            </a:r>
            <a:endParaRPr lang="ru-RU" sz="2000" b="1" dirty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</a:rPr>
              <a:t>мало </a:t>
            </a:r>
            <a:r>
              <a:rPr lang="ru-RU" sz="2000" b="1" dirty="0">
                <a:solidFill>
                  <a:srgbClr val="002060"/>
                </a:solidFill>
              </a:rPr>
              <a:t>описаны тактики чтения, экспериментально не изучена эффективность разных тактик для формирования УУД </a:t>
            </a:r>
            <a:r>
              <a:rPr lang="ru-RU" sz="2000" b="1" dirty="0" smtClean="0">
                <a:solidFill>
                  <a:srgbClr val="002060"/>
                </a:solidFill>
              </a:rPr>
              <a:t>обучающихся</a:t>
            </a:r>
            <a:endParaRPr lang="ru-RU" sz="2000" b="1" dirty="0">
              <a:solidFill>
                <a:srgbClr val="002060"/>
              </a:solidFill>
            </a:endParaRPr>
          </a:p>
          <a:p>
            <a:pPr algn="just"/>
            <a:r>
              <a:rPr lang="ru-RU" sz="2000" b="1" dirty="0" smtClean="0">
                <a:solidFill>
                  <a:srgbClr val="002060"/>
                </a:solidFill>
              </a:rPr>
              <a:t>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</a:rPr>
              <a:t>отсутствуют </a:t>
            </a:r>
            <a:r>
              <a:rPr lang="ru-RU" sz="2000" b="1" dirty="0">
                <a:solidFill>
                  <a:srgbClr val="002060"/>
                </a:solidFill>
              </a:rPr>
              <a:t>четкие методические рекомендации, ориентированные на формирование и развитие читательской компетенции школьников, на использование тех или иных стратегий и тактик чтения в образовательной </a:t>
            </a:r>
            <a:r>
              <a:rPr lang="ru-RU" sz="2000" b="1" dirty="0" smtClean="0">
                <a:solidFill>
                  <a:srgbClr val="002060"/>
                </a:solidFill>
              </a:rPr>
              <a:t>практике</a:t>
            </a:r>
          </a:p>
          <a:p>
            <a:pPr algn="just"/>
            <a:endParaRPr lang="ru-RU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208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0900" y="1066381"/>
            <a:ext cx="81369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</a:rPr>
              <a:t>Однако и в ФГОС, и в методической литературе указывается целый ряд умений, связанных с развитием читательской грамотности, которые можно взять за основу работы с любым </a:t>
            </a:r>
            <a:r>
              <a:rPr lang="ru-RU" b="1" dirty="0" smtClean="0">
                <a:solidFill>
                  <a:srgbClr val="002060"/>
                </a:solidFill>
              </a:rPr>
              <a:t>текстом</a:t>
            </a:r>
          </a:p>
          <a:p>
            <a:pPr algn="just"/>
            <a:endParaRPr lang="ru-RU" b="1" dirty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2060"/>
                </a:solidFill>
              </a:rPr>
              <a:t>общая </a:t>
            </a:r>
            <a:r>
              <a:rPr lang="ru-RU" b="1" dirty="0">
                <a:solidFill>
                  <a:srgbClr val="002060"/>
                </a:solidFill>
              </a:rPr>
              <a:t>ориентация в содержании текста и понимание его целостного </a:t>
            </a:r>
            <a:r>
              <a:rPr lang="ru-RU" b="1" dirty="0" smtClean="0">
                <a:solidFill>
                  <a:srgbClr val="002060"/>
                </a:solidFill>
              </a:rPr>
              <a:t>смысла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b="1" dirty="0" smtClean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2060"/>
                </a:solidFill>
              </a:rPr>
              <a:t>выявление </a:t>
            </a:r>
            <a:r>
              <a:rPr lang="ru-RU" b="1" dirty="0">
                <a:solidFill>
                  <a:srgbClr val="002060"/>
                </a:solidFill>
              </a:rPr>
              <a:t>заданных аспектов </a:t>
            </a:r>
            <a:r>
              <a:rPr lang="ru-RU" b="1" dirty="0" smtClean="0">
                <a:solidFill>
                  <a:srgbClr val="002060"/>
                </a:solidFill>
              </a:rPr>
              <a:t>информации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b="1" dirty="0" smtClean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2060"/>
                </a:solidFill>
              </a:rPr>
              <a:t>анализ </a:t>
            </a:r>
            <a:r>
              <a:rPr lang="ru-RU" b="1" dirty="0">
                <a:solidFill>
                  <a:srgbClr val="002060"/>
                </a:solidFill>
              </a:rPr>
              <a:t>информации,  интерпретация </a:t>
            </a:r>
            <a:r>
              <a:rPr lang="ru-RU" b="1" dirty="0" smtClean="0">
                <a:solidFill>
                  <a:srgbClr val="002060"/>
                </a:solidFill>
              </a:rPr>
              <a:t>текста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b="1" dirty="0" smtClean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2060"/>
                </a:solidFill>
              </a:rPr>
              <a:t>рефлексия </a:t>
            </a:r>
            <a:r>
              <a:rPr lang="ru-RU" b="1" dirty="0">
                <a:solidFill>
                  <a:srgbClr val="002060"/>
                </a:solidFill>
              </a:rPr>
              <a:t>по поводу формы и содержания </a:t>
            </a:r>
            <a:r>
              <a:rPr lang="ru-RU" b="1" dirty="0" smtClean="0">
                <a:solidFill>
                  <a:srgbClr val="002060"/>
                </a:solidFill>
              </a:rPr>
              <a:t>текста</a:t>
            </a:r>
          </a:p>
          <a:p>
            <a:pPr algn="just"/>
            <a:endParaRPr lang="ru-RU" b="1" dirty="0">
              <a:solidFill>
                <a:srgbClr val="002060"/>
              </a:solidFill>
            </a:endParaRPr>
          </a:p>
          <a:p>
            <a:pPr algn="just"/>
            <a:r>
              <a:rPr lang="ru-RU" b="1" dirty="0">
                <a:solidFill>
                  <a:srgbClr val="002060"/>
                </a:solidFill>
              </a:rPr>
              <a:t>Все эти умения   взаимосвязаны, от  качества одного из них зависит успешное  использование другого, в результате возможно глубокое понимание содержания </a:t>
            </a:r>
            <a:r>
              <a:rPr lang="ru-RU" b="1" dirty="0" smtClean="0">
                <a:solidFill>
                  <a:srgbClr val="002060"/>
                </a:solidFill>
              </a:rPr>
              <a:t>текста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260648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Есть ли выход?</a:t>
            </a:r>
            <a:endParaRPr lang="ru-RU" sz="2800" b="1" dirty="0">
              <a:solidFill>
                <a:srgbClr val="C00000"/>
              </a:solidFill>
            </a:endParaRPr>
          </a:p>
        </p:txBody>
      </p:sp>
      <p:pic>
        <p:nvPicPr>
          <p:cNvPr id="4" name="Picture 4" descr="https://im0-tub-ru.yandex.net/i?id=afb75745bc302ff807d0020986acba88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373216"/>
            <a:ext cx="1646014" cy="140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683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6997181"/>
              </p:ext>
            </p:extLst>
          </p:nvPr>
        </p:nvGraphicFramePr>
        <p:xfrm>
          <a:off x="539552" y="404664"/>
          <a:ext cx="8208912" cy="5190455"/>
        </p:xfrm>
        <a:graphic>
          <a:graphicData uri="http://schemas.openxmlformats.org/drawingml/2006/table">
            <a:tbl>
              <a:tblPr firstRow="1" firstCol="1" bandRow="1"/>
              <a:tblGrid>
                <a:gridCol w="2671189"/>
                <a:gridCol w="5537723"/>
              </a:tblGrid>
              <a:tr h="6336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Читательские умения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Типы вопросов и заданий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508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Общая ориентация в содержании текста и понимание его целостного смысла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1)определение 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темы, основной мысли, </a:t>
                      </a:r>
                      <a:r>
                        <a:rPr lang="ru-RU" sz="2000" b="1" dirty="0" err="1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главнои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̆  цели или назначения 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текста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2)подбор заголовка;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3)формулирование тезиса; 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4)</a:t>
                      </a:r>
                      <a:r>
                        <a:rPr lang="ru-RU" sz="2000" b="1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отличение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главной и второстепенной 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информации;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5)объяснение 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инструкций;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6)составление 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и / или объяснение схем, графиков, таблиц, карт или рисунков;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7)установление 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связи между частью текста и основной мыслью (тезисом), заголовком и темой / основной мыслью и т.п.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Picture 4" descr="https://im0-tub-ru.yandex.net/i?id=afb75745bc302ff807d0020986acba88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373216"/>
            <a:ext cx="1646014" cy="140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9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3712310"/>
              </p:ext>
            </p:extLst>
          </p:nvPr>
        </p:nvGraphicFramePr>
        <p:xfrm>
          <a:off x="539552" y="908720"/>
          <a:ext cx="8136903" cy="4342587"/>
        </p:xfrm>
        <a:graphic>
          <a:graphicData uri="http://schemas.openxmlformats.org/drawingml/2006/table">
            <a:tbl>
              <a:tblPr firstRow="1" firstCol="1" bandRow="1"/>
              <a:tblGrid>
                <a:gridCol w="2502028"/>
                <a:gridCol w="5634875"/>
              </a:tblGrid>
              <a:tr h="6069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Читательские умения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Типы вопросов и заданий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15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Выявление заданных аспектов информации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Поиск информации по запросу организует формулировка вопроса: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1)извлечение фактических данных из сплошного и </a:t>
                      </a:r>
                      <a:r>
                        <a:rPr kumimoji="0" lang="ru-RU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несплошного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 (таблицы, графики, схемы) текстов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2)установление истинности / ложности суждений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 3)соотнесение суждений и отдельных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фрагментов текста  и т.п.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Picture 4" descr="https://im0-tub-ru.yandex.net/i?id=afb75745bc302ff807d0020986acba88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373216"/>
            <a:ext cx="1646014" cy="140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821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184769"/>
              </p:ext>
            </p:extLst>
          </p:nvPr>
        </p:nvGraphicFramePr>
        <p:xfrm>
          <a:off x="539553" y="692696"/>
          <a:ext cx="8136903" cy="4556760"/>
        </p:xfrm>
        <a:graphic>
          <a:graphicData uri="http://schemas.openxmlformats.org/drawingml/2006/table">
            <a:tbl>
              <a:tblPr firstRow="1" firstCol="1" bandRow="1"/>
              <a:tblGrid>
                <a:gridCol w="2502028"/>
                <a:gridCol w="5634875"/>
              </a:tblGrid>
              <a:tr h="6377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Читательские умения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Типы вопросов и заданий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6711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Умение анализировать информацию, интерпретировать текст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1)сопоставление / сравнение информации (внутри одного текста, текстов из разных источников)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2)выявление доводов, определение их связи с тезисом и друг с другом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3)выявление иллюстрирующих фрагментов (примеров), анализ их в аспекте уместности, достаточности, актуальности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4)определение авторской позиции и выражение отношения к ней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Picture 4" descr="https://im0-tub-ru.yandex.net/i?id=afb75745bc302ff807d0020986acba88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373216"/>
            <a:ext cx="1646014" cy="140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294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6202613"/>
            <a:ext cx="8229600" cy="538755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rgbClr val="002060"/>
                </a:solidFill>
              </a:rPr>
              <a:t>Федор Решетников. </a:t>
            </a:r>
            <a:r>
              <a:rPr lang="ru-RU" sz="2200" b="1" dirty="0">
                <a:solidFill>
                  <a:srgbClr val="002060"/>
                </a:solidFill>
              </a:rPr>
              <a:t>Опять двойка(1952г.</a:t>
            </a:r>
            <a:r>
              <a:rPr lang="ru-RU" sz="2000" b="1" dirty="0">
                <a:solidFill>
                  <a:srgbClr val="002060"/>
                </a:solidFill>
              </a:rPr>
              <a:t>)</a:t>
            </a:r>
            <a:r>
              <a:rPr lang="ru-RU" sz="2000" b="1" dirty="0" smtClean="0">
                <a:solidFill>
                  <a:srgbClr val="002060"/>
                </a:solidFill>
              </a:rPr>
              <a:t/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dirty="0">
                <a:solidFill>
                  <a:srgbClr val="002060"/>
                </a:solidFill>
              </a:rPr>
              <a:t> </a:t>
            </a:r>
            <a:endParaRPr lang="ru-RU" sz="3600" dirty="0">
              <a:solidFill>
                <a:srgbClr val="002060"/>
              </a:solidFill>
            </a:endParaRPr>
          </a:p>
        </p:txBody>
      </p:sp>
      <p:pic>
        <p:nvPicPr>
          <p:cNvPr id="2050" name="Picture 2" descr="https://i03.fotocdn.net/s18/25/public_pin_l/447/251001192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4300" y="1412776"/>
            <a:ext cx="4032448" cy="44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3"/>
          <p:cNvSpPr txBox="1">
            <a:spLocks/>
          </p:cNvSpPr>
          <p:nvPr/>
        </p:nvSpPr>
        <p:spPr>
          <a:xfrm>
            <a:off x="0" y="19776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>
                <a:solidFill>
                  <a:srgbClr val="C00000"/>
                </a:solidFill>
              </a:rPr>
              <a:t>Кто виноват? и Что делать?</a:t>
            </a:r>
          </a:p>
          <a:p>
            <a:r>
              <a:rPr lang="ru-RU" sz="2800" b="1" dirty="0" smtClean="0">
                <a:solidFill>
                  <a:srgbClr val="C00000"/>
                </a:solidFill>
              </a:rPr>
              <a:t>Постановка проблемы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40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9933291"/>
              </p:ext>
            </p:extLst>
          </p:nvPr>
        </p:nvGraphicFramePr>
        <p:xfrm>
          <a:off x="539553" y="836712"/>
          <a:ext cx="8136903" cy="4095703"/>
        </p:xfrm>
        <a:graphic>
          <a:graphicData uri="http://schemas.openxmlformats.org/drawingml/2006/table">
            <a:tbl>
              <a:tblPr firstRow="1" firstCol="1" bandRow="1"/>
              <a:tblGrid>
                <a:gridCol w="2502028"/>
                <a:gridCol w="5634875"/>
              </a:tblGrid>
              <a:tr h="5657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Читательские умения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Типы вопросов и заданий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4663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Умение анализировать информацию, интерпретировать текст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5)формулирование выводов  в опоре на текстовую информацию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6)анализ данных, предъявленных в таблицах, диаграммах, схемах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7)перевод сплошного текста в таблицы, схемы, диаграммы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8)подготовка комментариев к фрагментам текста и т.п.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Picture 4" descr="https://im0-tub-ru.yandex.net/i?id=afb75745bc302ff807d0020986acba88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373216"/>
            <a:ext cx="1646014" cy="140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535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611355"/>
              </p:ext>
            </p:extLst>
          </p:nvPr>
        </p:nvGraphicFramePr>
        <p:xfrm>
          <a:off x="611560" y="764704"/>
          <a:ext cx="8136903" cy="4404308"/>
        </p:xfrm>
        <a:graphic>
          <a:graphicData uri="http://schemas.openxmlformats.org/drawingml/2006/table">
            <a:tbl>
              <a:tblPr firstRow="1" firstCol="1" bandRow="1"/>
              <a:tblGrid>
                <a:gridCol w="2502028"/>
                <a:gridCol w="5634875"/>
              </a:tblGrid>
              <a:tr h="6172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Читательские умения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Типы вопросов и заданий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326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Рефлексия по поводу содержания текста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1)установление </a:t>
                      </a:r>
                      <a:r>
                        <a:rPr lang="ru-RU" sz="2000" b="1" i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связи информации, обнаруженной в тексте, со знаниями из других </a:t>
                      </a:r>
                      <a:r>
                        <a:rPr lang="ru-RU" sz="2000" b="1" i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источников</a:t>
                      </a:r>
                      <a:endParaRPr lang="ru-RU" sz="20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2)оценивание </a:t>
                      </a:r>
                      <a:r>
                        <a:rPr lang="ru-RU" sz="2000" b="1" i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утверждений, содержащихся в тексте, в соотнесении со своими представлениями о </a:t>
                      </a:r>
                      <a:r>
                        <a:rPr lang="ru-RU" sz="2000" b="1" i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мире</a:t>
                      </a:r>
                      <a:endParaRPr lang="ru-RU" sz="20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3)умение </a:t>
                      </a:r>
                      <a:r>
                        <a:rPr lang="ru-RU" sz="2000" b="1" i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выдвигать доводы   в защиту </a:t>
                      </a:r>
                      <a:r>
                        <a:rPr lang="ru-RU" sz="2000" b="1" i="0" dirty="0" err="1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своеи</a:t>
                      </a:r>
                      <a:r>
                        <a:rPr lang="ru-RU" sz="2000" b="1" i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̆ точки зрения,  отличающейся  от излагаемой в тексте или совпадающей с </a:t>
                      </a:r>
                      <a:r>
                        <a:rPr lang="ru-RU" sz="2000" b="1" i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ней</a:t>
                      </a:r>
                      <a:endParaRPr lang="ru-RU" sz="20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Picture 4" descr="https://im0-tub-ru.yandex.net/i?id=afb75745bc302ff807d0020986acba88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373216"/>
            <a:ext cx="1646014" cy="140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00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6890603"/>
              </p:ext>
            </p:extLst>
          </p:nvPr>
        </p:nvGraphicFramePr>
        <p:xfrm>
          <a:off x="611560" y="404664"/>
          <a:ext cx="8136903" cy="5608320"/>
        </p:xfrm>
        <a:graphic>
          <a:graphicData uri="http://schemas.openxmlformats.org/drawingml/2006/table">
            <a:tbl>
              <a:tblPr firstRow="1" firstCol="1" bandRow="1"/>
              <a:tblGrid>
                <a:gridCol w="2502028"/>
                <a:gridCol w="5634875"/>
              </a:tblGrid>
              <a:tr h="6172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Читательские умения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Типы вопросов и заданий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326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Рефлексия по поводу формы текста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Задания 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на анализ структуры текста: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1)выделение частей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2)составление 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плана (сложного, простого, цитатного, тезисного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3)восстановление 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последовательности,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4)обнаружение 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несоответствий в структуре информации и т.п.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З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адания 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на понимание стилистических особенностей текста: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1)проявление 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особенностей 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жанра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2)анализ 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стилистических 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средств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3)комментарий 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использования языковых единиц, речевых 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приемов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Picture 4" descr="https://im0-tub-ru.yandex.net/i?id=afb75745bc302ff807d0020986acba88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373216"/>
            <a:ext cx="1646014" cy="140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975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60648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Примеры заданий </a:t>
            </a:r>
            <a:r>
              <a:rPr lang="ru-RU" sz="2800" b="1" dirty="0" err="1" smtClean="0">
                <a:solidFill>
                  <a:srgbClr val="C00000"/>
                </a:solidFill>
              </a:rPr>
              <a:t>метапредметного</a:t>
            </a:r>
            <a:r>
              <a:rPr lang="ru-RU" sz="2800" b="1" dirty="0" smtClean="0">
                <a:solidFill>
                  <a:srgbClr val="C00000"/>
                </a:solidFill>
              </a:rPr>
              <a:t> характера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1052736"/>
            <a:ext cx="814393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C00000"/>
                </a:solidFill>
                <a:ea typeface="Times New Roman"/>
              </a:rPr>
              <a:t>Задание:</a:t>
            </a:r>
            <a:r>
              <a:rPr lang="ru-RU" sz="2000" b="1" dirty="0" smtClean="0">
                <a:solidFill>
                  <a:srgbClr val="002060"/>
                </a:solidFill>
                <a:ea typeface="Times New Roman"/>
              </a:rPr>
              <a:t> внимательно </a:t>
            </a:r>
            <a:r>
              <a:rPr lang="ru-RU" sz="2000" b="1" dirty="0">
                <a:solidFill>
                  <a:srgbClr val="002060"/>
                </a:solidFill>
                <a:ea typeface="Times New Roman"/>
              </a:rPr>
              <a:t>прочитайте предложенный текст. </a:t>
            </a:r>
            <a:r>
              <a:rPr lang="ru-RU" sz="2000" b="1" dirty="0" smtClean="0">
                <a:solidFill>
                  <a:srgbClr val="002060"/>
                </a:solidFill>
                <a:ea typeface="Times New Roman"/>
              </a:rPr>
              <a:t>Найдите в нем неологизм, иностранного происхождения. Опираясь </a:t>
            </a:r>
            <a:r>
              <a:rPr lang="ru-RU" sz="2000" b="1" dirty="0">
                <a:solidFill>
                  <a:srgbClr val="002060"/>
                </a:solidFill>
                <a:ea typeface="Times New Roman"/>
              </a:rPr>
              <a:t>на текст, </a:t>
            </a:r>
            <a:r>
              <a:rPr lang="ru-RU" sz="2000" b="1" dirty="0" smtClean="0">
                <a:solidFill>
                  <a:srgbClr val="002060"/>
                </a:solidFill>
                <a:ea typeface="Times New Roman"/>
              </a:rPr>
              <a:t>дайте верное </a:t>
            </a:r>
            <a:r>
              <a:rPr lang="ru-RU" sz="2000" b="1" dirty="0">
                <a:solidFill>
                  <a:srgbClr val="002060"/>
                </a:solidFill>
                <a:ea typeface="Times New Roman"/>
              </a:rPr>
              <a:t>определение </a:t>
            </a:r>
            <a:r>
              <a:rPr lang="ru-RU" sz="2000" b="1" dirty="0" smtClean="0">
                <a:solidFill>
                  <a:srgbClr val="002060"/>
                </a:solidFill>
                <a:ea typeface="Times New Roman"/>
              </a:rPr>
              <a:t>этому слову.</a:t>
            </a:r>
          </a:p>
          <a:p>
            <a:pPr algn="just"/>
            <a:endParaRPr lang="ru-RU" sz="2000" b="1" dirty="0" smtClean="0">
              <a:solidFill>
                <a:srgbClr val="002060"/>
              </a:solidFill>
              <a:ea typeface="Times New Roman"/>
            </a:endParaRPr>
          </a:p>
          <a:p>
            <a:pPr algn="just"/>
            <a:r>
              <a:rPr lang="ru-RU" sz="2000" b="1" i="1" dirty="0">
                <a:solidFill>
                  <a:srgbClr val="002060"/>
                </a:solidFill>
                <a:ea typeface="Calibri"/>
                <a:cs typeface="Times New Roman"/>
              </a:rPr>
              <a:t>	</a:t>
            </a:r>
            <a:r>
              <a:rPr lang="ru-RU" sz="2000" b="1" i="1" dirty="0" smtClean="0">
                <a:solidFill>
                  <a:srgbClr val="002060"/>
                </a:solidFill>
                <a:ea typeface="Calibri"/>
                <a:cs typeface="Times New Roman"/>
              </a:rPr>
              <a:t>Практически </a:t>
            </a:r>
            <a:r>
              <a:rPr lang="ru-RU" sz="2000" b="1" i="1" dirty="0">
                <a:solidFill>
                  <a:srgbClr val="002060"/>
                </a:solidFill>
                <a:ea typeface="Calibri"/>
                <a:cs typeface="Times New Roman"/>
              </a:rPr>
              <a:t>во всех социальных сетях ("</a:t>
            </a:r>
            <a:r>
              <a:rPr lang="ru-RU" sz="2000" b="1" i="1" dirty="0" err="1">
                <a:solidFill>
                  <a:srgbClr val="002060"/>
                </a:solidFill>
                <a:ea typeface="Calibri"/>
                <a:cs typeface="Times New Roman"/>
              </a:rPr>
              <a:t>ВКонтакте</a:t>
            </a:r>
            <a:r>
              <a:rPr lang="ru-RU" sz="2000" b="1" i="1" dirty="0">
                <a:solidFill>
                  <a:srgbClr val="002060"/>
                </a:solidFill>
                <a:ea typeface="Calibri"/>
                <a:cs typeface="Times New Roman"/>
              </a:rPr>
              <a:t>", </a:t>
            </a:r>
            <a:r>
              <a:rPr lang="ru-RU" sz="2000" b="1" i="1" dirty="0" err="1">
                <a:solidFill>
                  <a:srgbClr val="002060"/>
                </a:solidFill>
                <a:ea typeface="Calibri"/>
                <a:cs typeface="Times New Roman"/>
              </a:rPr>
              <a:t>Twitter</a:t>
            </a:r>
            <a:r>
              <a:rPr lang="ru-RU" sz="2000" b="1" i="1" dirty="0">
                <a:solidFill>
                  <a:srgbClr val="002060"/>
                </a:solidFill>
                <a:ea typeface="Calibri"/>
                <a:cs typeface="Times New Roman"/>
              </a:rPr>
              <a:t>, </a:t>
            </a:r>
            <a:r>
              <a:rPr lang="ru-RU" sz="2000" b="1" i="1" dirty="0" err="1">
                <a:solidFill>
                  <a:srgbClr val="002060"/>
                </a:solidFill>
                <a:ea typeface="Calibri"/>
                <a:cs typeface="Times New Roman"/>
              </a:rPr>
              <a:t>Instagram</a:t>
            </a:r>
            <a:r>
              <a:rPr lang="ru-RU" sz="2000" b="1" i="1" dirty="0">
                <a:solidFill>
                  <a:srgbClr val="002060"/>
                </a:solidFill>
                <a:ea typeface="Calibri"/>
                <a:cs typeface="Times New Roman"/>
              </a:rPr>
              <a:t>, </a:t>
            </a:r>
            <a:r>
              <a:rPr lang="ru-RU" sz="2000" b="1" i="1" dirty="0" err="1">
                <a:solidFill>
                  <a:srgbClr val="002060"/>
                </a:solidFill>
                <a:ea typeface="Calibri"/>
                <a:cs typeface="Times New Roman"/>
              </a:rPr>
              <a:t>Facebook</a:t>
            </a:r>
            <a:r>
              <a:rPr lang="ru-RU" sz="2000" b="1" i="1" dirty="0">
                <a:solidFill>
                  <a:srgbClr val="002060"/>
                </a:solidFill>
                <a:ea typeface="Calibri"/>
                <a:cs typeface="Times New Roman"/>
              </a:rPr>
              <a:t> и т. д.) сейчас активно используются </a:t>
            </a:r>
            <a:r>
              <a:rPr lang="ru-RU" sz="2000" b="1" i="1" u="sng" dirty="0" err="1">
                <a:solidFill>
                  <a:srgbClr val="002060"/>
                </a:solidFill>
                <a:ea typeface="Calibri"/>
                <a:cs typeface="Times New Roman"/>
              </a:rPr>
              <a:t>хештеги</a:t>
            </a:r>
            <a:r>
              <a:rPr lang="ru-RU" sz="2000" b="1" i="1" u="sng" dirty="0">
                <a:solidFill>
                  <a:srgbClr val="002060"/>
                </a:solidFill>
                <a:ea typeface="Calibri"/>
                <a:cs typeface="Times New Roman"/>
              </a:rPr>
              <a:t>.</a:t>
            </a:r>
            <a:endParaRPr lang="ru-RU" sz="2000" b="1" i="1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2000" b="1" i="1" dirty="0">
                <a:solidFill>
                  <a:srgbClr val="002060"/>
                </a:solidFill>
                <a:ea typeface="Calibri"/>
                <a:cs typeface="Times New Roman"/>
              </a:rPr>
              <a:t> 	Что это такое, и зачем они нужны? Это отдельное слово или фраза, перед которым стоит символ «#». От него они и получили своё название, ведь в переводе с английского "</a:t>
            </a:r>
            <a:r>
              <a:rPr lang="ru-RU" sz="2000" b="1" i="1" dirty="0" err="1">
                <a:solidFill>
                  <a:srgbClr val="002060"/>
                </a:solidFill>
                <a:ea typeface="Calibri"/>
                <a:cs typeface="Times New Roman"/>
              </a:rPr>
              <a:t>hash</a:t>
            </a:r>
            <a:r>
              <a:rPr lang="ru-RU" sz="2000" b="1" i="1" dirty="0">
                <a:solidFill>
                  <a:srgbClr val="002060"/>
                </a:solidFill>
                <a:ea typeface="Calibri"/>
                <a:cs typeface="Times New Roman"/>
              </a:rPr>
              <a:t>" означает «решётка». Эта пометка, используемая в </a:t>
            </a:r>
            <a:r>
              <a:rPr lang="ru-RU" sz="2000" b="1" i="1" dirty="0" err="1">
                <a:solidFill>
                  <a:srgbClr val="002060"/>
                </a:solidFill>
                <a:ea typeface="Calibri"/>
                <a:cs typeface="Times New Roman"/>
              </a:rPr>
              <a:t>микроблогах</a:t>
            </a:r>
            <a:r>
              <a:rPr lang="ru-RU" sz="2000" b="1" i="1" dirty="0">
                <a:solidFill>
                  <a:srgbClr val="002060"/>
                </a:solidFill>
                <a:ea typeface="Calibri"/>
                <a:cs typeface="Times New Roman"/>
              </a:rPr>
              <a:t> и </a:t>
            </a:r>
            <a:r>
              <a:rPr lang="ru-RU" sz="2000" b="1" i="1" dirty="0" err="1">
                <a:solidFill>
                  <a:srgbClr val="002060"/>
                </a:solidFill>
                <a:ea typeface="Calibri"/>
                <a:cs typeface="Times New Roman"/>
              </a:rPr>
              <a:t>соцсетях</a:t>
            </a:r>
            <a:r>
              <a:rPr lang="ru-RU" sz="2000" b="1" i="1" dirty="0">
                <a:solidFill>
                  <a:srgbClr val="002060"/>
                </a:solidFill>
                <a:ea typeface="Calibri"/>
                <a:cs typeface="Times New Roman"/>
              </a:rPr>
              <a:t>, облегчает поиск сообщений или заметок по теме или содержанию.</a:t>
            </a:r>
          </a:p>
          <a:p>
            <a:pPr algn="just"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  <a:ea typeface="Calibri"/>
                <a:cs typeface="Times New Roman"/>
              </a:rPr>
              <a:t> </a:t>
            </a:r>
          </a:p>
          <a:p>
            <a:r>
              <a:rPr lang="ru-RU" sz="2000" b="1" dirty="0" err="1" smtClean="0">
                <a:solidFill>
                  <a:srgbClr val="002060"/>
                </a:solidFill>
                <a:ea typeface="Calibri"/>
              </a:rPr>
              <a:t>Хештег</a:t>
            </a:r>
            <a:r>
              <a:rPr lang="ru-RU" sz="2000" b="1" dirty="0" smtClean="0">
                <a:solidFill>
                  <a:srgbClr val="002060"/>
                </a:solidFill>
                <a:ea typeface="Calibri"/>
              </a:rPr>
              <a:t> – это…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437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60648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Примеры заданий </a:t>
            </a:r>
            <a:r>
              <a:rPr lang="ru-RU" sz="2800" b="1" dirty="0" err="1" smtClean="0">
                <a:solidFill>
                  <a:srgbClr val="C00000"/>
                </a:solidFill>
              </a:rPr>
              <a:t>метапредметного</a:t>
            </a:r>
            <a:r>
              <a:rPr lang="ru-RU" sz="2800" b="1" dirty="0" smtClean="0">
                <a:solidFill>
                  <a:srgbClr val="C00000"/>
                </a:solidFill>
              </a:rPr>
              <a:t> характера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908720"/>
            <a:ext cx="8335269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u="sng" dirty="0" smtClean="0">
                <a:solidFill>
                  <a:srgbClr val="C00000"/>
                </a:solidFill>
                <a:ea typeface="Calibri"/>
                <a:cs typeface="Times New Roman"/>
              </a:rPr>
              <a:t>Задание:</a:t>
            </a:r>
            <a:r>
              <a:rPr lang="ru-RU" b="1" dirty="0" smtClean="0">
                <a:solidFill>
                  <a:srgbClr val="002060"/>
                </a:solidFill>
                <a:ea typeface="Calibri"/>
                <a:cs typeface="Times New Roman"/>
              </a:rPr>
              <a:t> за </a:t>
            </a:r>
            <a:r>
              <a:rPr lang="ru-RU" b="1" dirty="0">
                <a:solidFill>
                  <a:srgbClr val="002060"/>
                </a:solidFill>
                <a:ea typeface="Calibri"/>
                <a:cs typeface="Times New Roman"/>
              </a:rPr>
              <a:t>каждым определением и описанием спрятано иноязычное слово. О каких словах идет речь? Впишите слово.</a:t>
            </a:r>
          </a:p>
          <a:p>
            <a:pPr algn="just">
              <a:spcAft>
                <a:spcPts val="0"/>
              </a:spcAft>
            </a:pPr>
            <a:r>
              <a:rPr lang="ru-RU" b="1" dirty="0">
                <a:solidFill>
                  <a:srgbClr val="002060"/>
                </a:solidFill>
                <a:ea typeface="Calibri"/>
                <a:cs typeface="Times New Roman"/>
              </a:rPr>
              <a:t> </a:t>
            </a:r>
          </a:p>
          <a:p>
            <a:pPr algn="just">
              <a:spcAft>
                <a:spcPts val="0"/>
              </a:spcAft>
            </a:pPr>
            <a:r>
              <a:rPr lang="ru-RU" sz="1600" b="1" dirty="0" smtClean="0">
                <a:solidFill>
                  <a:srgbClr val="002060"/>
                </a:solidFill>
                <a:ea typeface="Calibri"/>
                <a:cs typeface="Times New Roman"/>
              </a:rPr>
              <a:t>1.Название </a:t>
            </a:r>
            <a:r>
              <a:rPr lang="ru-RU" sz="1600" b="1" dirty="0">
                <a:solidFill>
                  <a:srgbClr val="002060"/>
                </a:solidFill>
                <a:ea typeface="Calibri"/>
                <a:cs typeface="Times New Roman"/>
              </a:rPr>
              <a:t>всеми любимого мороженого дано ему в честь эскимосов — северного народа, живущего в снегах и льдах, а история его такова: в 1919 г. американец Христиан Нельсон разработал рецепты мороженого, глазированного шоколадом. Его назвали «пирожок эскимоса». Нельсон возил свою продукцию по городам и продавал, одновременно показывая фильм про эскимосов. </a:t>
            </a:r>
            <a:endParaRPr lang="ru-RU" sz="1600" b="1" dirty="0" smtClean="0">
              <a:solidFill>
                <a:srgbClr val="002060"/>
              </a:solidFill>
              <a:ea typeface="Calibri"/>
              <a:cs typeface="Times New Roman"/>
            </a:endParaRPr>
          </a:p>
          <a:p>
            <a:pPr marL="342900" indent="-342900" algn="just">
              <a:spcAft>
                <a:spcPts val="0"/>
              </a:spcAft>
              <a:buAutoNum type="arabicPeriod"/>
            </a:pPr>
            <a:endParaRPr lang="ru-RU" sz="1600" b="1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600" b="1" dirty="0" smtClean="0">
                <a:solidFill>
                  <a:srgbClr val="002060"/>
                </a:solidFill>
                <a:ea typeface="Calibri"/>
                <a:cs typeface="Times New Roman"/>
              </a:rPr>
              <a:t>2</a:t>
            </a:r>
            <a:r>
              <a:rPr lang="ru-RU" sz="1600" b="1" dirty="0">
                <a:solidFill>
                  <a:srgbClr val="002060"/>
                </a:solidFill>
                <a:ea typeface="Calibri"/>
                <a:cs typeface="Times New Roman"/>
              </a:rPr>
              <a:t>. Гигантская разрушительная океаническая волна, возникающая в  результате подводного землетрясения или извержения подводных  или островных вулканов</a:t>
            </a:r>
            <a:r>
              <a:rPr lang="ru-RU" sz="1600" b="1" dirty="0" smtClean="0">
                <a:solidFill>
                  <a:srgbClr val="002060"/>
                </a:solidFill>
                <a:ea typeface="Calibri"/>
                <a:cs typeface="Times New Roman"/>
              </a:rPr>
              <a:t>.</a:t>
            </a:r>
          </a:p>
          <a:p>
            <a:pPr algn="just">
              <a:spcAft>
                <a:spcPts val="0"/>
              </a:spcAft>
            </a:pPr>
            <a:endParaRPr lang="ru-RU" sz="1600" b="1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600" b="1" dirty="0" smtClean="0">
                <a:solidFill>
                  <a:srgbClr val="002060"/>
                </a:solidFill>
                <a:ea typeface="Calibri"/>
                <a:cs typeface="Times New Roman"/>
              </a:rPr>
              <a:t>3</a:t>
            </a:r>
            <a:r>
              <a:rPr lang="ru-RU" sz="1600" b="1" dirty="0">
                <a:solidFill>
                  <a:srgbClr val="002060"/>
                </a:solidFill>
                <a:ea typeface="Calibri"/>
                <a:cs typeface="Times New Roman"/>
              </a:rPr>
              <a:t>. Настенный подсвечник, светильник</a:t>
            </a:r>
            <a:r>
              <a:rPr lang="ru-RU" sz="1600" b="1" dirty="0" smtClean="0">
                <a:solidFill>
                  <a:srgbClr val="002060"/>
                </a:solidFill>
                <a:ea typeface="Calibri"/>
                <a:cs typeface="Times New Roman"/>
              </a:rPr>
              <a:t>.</a:t>
            </a:r>
          </a:p>
          <a:p>
            <a:pPr algn="just">
              <a:spcAft>
                <a:spcPts val="0"/>
              </a:spcAft>
            </a:pPr>
            <a:endParaRPr lang="ru-RU" sz="1600" b="1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600" b="1" dirty="0" smtClean="0">
                <a:solidFill>
                  <a:srgbClr val="002060"/>
                </a:solidFill>
                <a:ea typeface="Calibri"/>
                <a:cs typeface="Times New Roman"/>
              </a:rPr>
              <a:t>4</a:t>
            </a:r>
            <a:r>
              <a:rPr lang="ru-RU" sz="1600" b="1" dirty="0">
                <a:solidFill>
                  <a:srgbClr val="002060"/>
                </a:solidFill>
                <a:ea typeface="Calibri"/>
                <a:cs typeface="Times New Roman"/>
              </a:rPr>
              <a:t>. Шторы, состоящие из жёстких пластин.  </a:t>
            </a:r>
            <a:endParaRPr lang="ru-RU" sz="1600" b="1" dirty="0" smtClean="0">
              <a:solidFill>
                <a:srgbClr val="002060"/>
              </a:solidFill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endParaRPr lang="ru-RU" sz="1600" b="1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600" b="1" dirty="0" smtClean="0">
                <a:solidFill>
                  <a:srgbClr val="002060"/>
                </a:solidFill>
                <a:ea typeface="Calibri"/>
                <a:cs typeface="Times New Roman"/>
              </a:rPr>
              <a:t>5</a:t>
            </a:r>
            <a:r>
              <a:rPr lang="ru-RU" sz="1600" b="1" dirty="0">
                <a:solidFill>
                  <a:srgbClr val="002060"/>
                </a:solidFill>
                <a:ea typeface="Calibri"/>
                <a:cs typeface="Times New Roman"/>
              </a:rPr>
              <a:t>. Слово это происходит от латинского </a:t>
            </a:r>
            <a:r>
              <a:rPr lang="ru-RU" sz="1600" b="1" dirty="0" err="1">
                <a:solidFill>
                  <a:srgbClr val="002060"/>
                </a:solidFill>
                <a:ea typeface="Calibri"/>
                <a:cs typeface="Times New Roman"/>
              </a:rPr>
              <a:t>palla</a:t>
            </a:r>
            <a:r>
              <a:rPr lang="ru-RU" sz="1600" b="1" dirty="0">
                <a:solidFill>
                  <a:srgbClr val="002060"/>
                </a:solidFill>
                <a:ea typeface="Calibri"/>
                <a:cs typeface="Times New Roman"/>
              </a:rPr>
              <a:t>, что означает «верхнее платье». В средние века этот предмет был без рукавов. Так называли прямоугольный или круглый кусок ткани с отверстием для головы. И гораздо позже это слово стало обозначать одежду с рукавами и застежкой на пуговицах</a:t>
            </a:r>
            <a:r>
              <a:rPr lang="ru-RU" sz="1600" b="1" dirty="0" smtClean="0">
                <a:solidFill>
                  <a:srgbClr val="002060"/>
                </a:solidFill>
                <a:ea typeface="Calibri"/>
                <a:cs typeface="Times New Roman"/>
              </a:rPr>
              <a:t>.</a:t>
            </a:r>
            <a:r>
              <a:rPr lang="ru-RU" sz="1600" b="1" dirty="0">
                <a:solidFill>
                  <a:srgbClr val="002060"/>
                </a:solidFill>
                <a:ea typeface="Calibri"/>
                <a:cs typeface="Times New Roman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48523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60648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Примеры заданий </a:t>
            </a:r>
            <a:r>
              <a:rPr lang="ru-RU" sz="2800" b="1" dirty="0" err="1" smtClean="0">
                <a:solidFill>
                  <a:srgbClr val="C00000"/>
                </a:solidFill>
              </a:rPr>
              <a:t>метапредметного</a:t>
            </a:r>
            <a:r>
              <a:rPr lang="ru-RU" sz="2800" b="1" dirty="0" smtClean="0">
                <a:solidFill>
                  <a:srgbClr val="C00000"/>
                </a:solidFill>
              </a:rPr>
              <a:t> характера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980728"/>
            <a:ext cx="828092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u="sng" dirty="0" smtClean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Задание:</a:t>
            </a:r>
            <a:r>
              <a:rPr lang="ru-RU" b="1" dirty="0" smtClean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прочитайте внимательно текст.</a:t>
            </a:r>
            <a:endParaRPr lang="ru-RU" b="1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 </a:t>
            </a:r>
            <a:endParaRPr lang="ru-RU" b="1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indent="449580" algn="just">
              <a:spcAft>
                <a:spcPts val="0"/>
              </a:spcAft>
            </a:pPr>
            <a:r>
              <a:rPr lang="ru-RU" b="1" i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В сознании обычного россиянина существует 3 приема пищи: это легкий завтрак, комплексный обед на работе и вкусный семейный ужин. Иногда к этому списку добавляется полдник, но в основном у детей. Однако в 90-е годы ситуация несколько изменилась, и все чаще рестораны, кафе и другие заведения стали зазывать посетителей на ланч. "Что это? Завтрак, обед или ужин?" - спрашивали себя многие в недоумении. С тех пор прошло много времени, но ситуация кардинально не изменилась. Путаница со словом "ланч" так и осталась. Итак, само слово "ланч" пришло в русский язык из англоговорящих стран (Великобритании, США и др.). Им обозначают дневной прием пищи чуть сытнее завтрака, но не такой плотный, как обед. Вот тут и возникают разночтения. Еще 30-40 лет назад при ответе на вопрос о том, ланч - что это, было правильно сказать, что это второй завтрак. Этот прием пищи приходился где-то на 11-12 часов, в отличие от обеда, который мог состояться не раньше 3 часов дня. Сегодня, когда уже не нужно так рано вставать большинству англичан, а количество приемов пищи сократилось до трех, прием пищи переместился ближе к 12.00-13.00. </a:t>
            </a:r>
            <a:r>
              <a:rPr lang="ru-RU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 </a:t>
            </a:r>
            <a:endParaRPr lang="ru-RU" b="1" dirty="0">
              <a:solidFill>
                <a:srgbClr val="00206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1769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60648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Примеры заданий </a:t>
            </a:r>
            <a:r>
              <a:rPr lang="ru-RU" sz="2800" b="1" dirty="0" err="1" smtClean="0">
                <a:solidFill>
                  <a:srgbClr val="C00000"/>
                </a:solidFill>
              </a:rPr>
              <a:t>метапредметного</a:t>
            </a:r>
            <a:r>
              <a:rPr lang="ru-RU" sz="2800" b="1" dirty="0" smtClean="0">
                <a:solidFill>
                  <a:srgbClr val="C00000"/>
                </a:solidFill>
              </a:rPr>
              <a:t> характера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1484784"/>
            <a:ext cx="7344816" cy="3060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solidFill>
                  <a:srgbClr val="C00000"/>
                </a:solidFill>
                <a:ea typeface="Calibri"/>
                <a:cs typeface="Times New Roman"/>
              </a:rPr>
              <a:t>Выполните на основе текста задания:</a:t>
            </a:r>
            <a:endParaRPr lang="ru-RU" sz="2000" dirty="0">
              <a:solidFill>
                <a:srgbClr val="C00000"/>
              </a:solidFill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solidFill>
                  <a:srgbClr val="002060"/>
                </a:solidFill>
                <a:ea typeface="Calibri"/>
                <a:cs typeface="Times New Roman"/>
              </a:rPr>
              <a:t>1)О каком англоязычном слове идет речь в этом тексте?</a:t>
            </a:r>
            <a:endParaRPr lang="ru-RU" sz="2000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solidFill>
                  <a:srgbClr val="002060"/>
                </a:solidFill>
                <a:ea typeface="Calibri"/>
                <a:cs typeface="Times New Roman"/>
              </a:rPr>
              <a:t>2</a:t>
            </a:r>
            <a:r>
              <a:rPr lang="ru-RU" sz="2000" b="1" dirty="0">
                <a:solidFill>
                  <a:srgbClr val="002060"/>
                </a:solidFill>
                <a:ea typeface="Calibri"/>
                <a:cs typeface="Times New Roman"/>
              </a:rPr>
              <a:t>) Что такое ланч в понимании англичан и американцев?</a:t>
            </a:r>
            <a:endParaRPr lang="ru-RU" sz="2000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solidFill>
                  <a:srgbClr val="002060"/>
                </a:solidFill>
                <a:ea typeface="Calibri"/>
                <a:cs typeface="Times New Roman"/>
              </a:rPr>
              <a:t>3) </a:t>
            </a:r>
            <a:r>
              <a:rPr lang="ru-RU" sz="2000" b="1" dirty="0">
                <a:solidFill>
                  <a:srgbClr val="002060"/>
                </a:solidFill>
                <a:ea typeface="Calibri"/>
                <a:cs typeface="Times New Roman"/>
              </a:rPr>
              <a:t>Почему у носителей русского языка это слово вызвало проблемы?</a:t>
            </a:r>
            <a:endParaRPr lang="ru-RU" sz="2000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solidFill>
                  <a:srgbClr val="002060"/>
                </a:solidFill>
                <a:ea typeface="Calibri"/>
                <a:cs typeface="Times New Roman"/>
              </a:rPr>
              <a:t>4) </a:t>
            </a:r>
            <a:r>
              <a:rPr lang="ru-RU" sz="2000" b="1" dirty="0">
                <a:solidFill>
                  <a:srgbClr val="002060"/>
                </a:solidFill>
                <a:ea typeface="Calibri"/>
                <a:cs typeface="Times New Roman"/>
              </a:rPr>
              <a:t>Что такое ланч, судя по времени, для русских? Каким русским словом это иностранное слово можно заменить?</a:t>
            </a:r>
            <a:endParaRPr lang="ru-RU" sz="2000" dirty="0">
              <a:solidFill>
                <a:srgbClr val="00206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1820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60648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Примеры заданий </a:t>
            </a:r>
            <a:r>
              <a:rPr lang="ru-RU" sz="2800" b="1" dirty="0" err="1" smtClean="0">
                <a:solidFill>
                  <a:srgbClr val="C00000"/>
                </a:solidFill>
              </a:rPr>
              <a:t>метапредметного</a:t>
            </a:r>
            <a:r>
              <a:rPr lang="ru-RU" sz="2800" b="1" dirty="0" smtClean="0">
                <a:solidFill>
                  <a:srgbClr val="C00000"/>
                </a:solidFill>
              </a:rPr>
              <a:t> характера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1268760"/>
            <a:ext cx="8064896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C00000"/>
                </a:solidFill>
              </a:rPr>
              <a:t>Задание:</a:t>
            </a:r>
            <a:r>
              <a:rPr lang="ru-RU" sz="2000" dirty="0" smtClean="0"/>
              <a:t> </a:t>
            </a:r>
            <a:r>
              <a:rPr lang="ru-RU" sz="2000" b="1" dirty="0" smtClean="0">
                <a:solidFill>
                  <a:srgbClr val="002060"/>
                </a:solidFill>
              </a:rPr>
              <a:t>прочитайте выразительно предложения. Выделите в каждом из них подлежащее и сказуемое. Подпишите вопросы к сказуемому. Определите часть речи. На основе сделанных наблюдений дайте определение сказуемому как члену предложения.</a:t>
            </a:r>
          </a:p>
          <a:p>
            <a:pPr algn="just"/>
            <a:endParaRPr lang="ru-RU" sz="2000" b="1" dirty="0">
              <a:solidFill>
                <a:srgbClr val="002060"/>
              </a:solidFill>
            </a:endParaRPr>
          </a:p>
          <a:p>
            <a:pPr algn="just"/>
            <a:r>
              <a:rPr lang="ru-RU" sz="2000" b="1" dirty="0" smtClean="0">
                <a:solidFill>
                  <a:srgbClr val="C00000"/>
                </a:solidFill>
              </a:rPr>
              <a:t>Материал для наблюдения:</a:t>
            </a:r>
          </a:p>
          <a:p>
            <a:pPr algn="just"/>
            <a:r>
              <a:rPr lang="ru-RU" sz="2000" b="1" dirty="0" smtClean="0">
                <a:solidFill>
                  <a:srgbClr val="002060"/>
                </a:solidFill>
              </a:rPr>
              <a:t>Люблю я пышное природы увяданье.</a:t>
            </a:r>
          </a:p>
          <a:p>
            <a:pPr algn="just"/>
            <a:r>
              <a:rPr lang="ru-RU" sz="2000" b="1" dirty="0" smtClean="0">
                <a:solidFill>
                  <a:srgbClr val="002060"/>
                </a:solidFill>
              </a:rPr>
              <a:t>Декабрь – первый месяц зимы.</a:t>
            </a:r>
          </a:p>
          <a:p>
            <a:pPr algn="just"/>
            <a:r>
              <a:rPr lang="ru-RU" sz="2000" b="1" dirty="0" smtClean="0">
                <a:solidFill>
                  <a:srgbClr val="002060"/>
                </a:solidFill>
              </a:rPr>
              <a:t>Прекрасен золотой осенью русский лес!</a:t>
            </a:r>
          </a:p>
          <a:p>
            <a:pPr algn="just"/>
            <a:endParaRPr lang="ru-RU" sz="2000" b="1" dirty="0">
              <a:solidFill>
                <a:srgbClr val="002060"/>
              </a:solidFill>
            </a:endParaRP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</a:rPr>
              <a:t>Сказуемое – это……, который отвечает….., может быть выражен в предложении….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615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60648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Примеры заданий </a:t>
            </a:r>
            <a:r>
              <a:rPr lang="ru-RU" sz="2800" b="1" dirty="0" err="1" smtClean="0">
                <a:solidFill>
                  <a:srgbClr val="C00000"/>
                </a:solidFill>
              </a:rPr>
              <a:t>метапредметного</a:t>
            </a:r>
            <a:r>
              <a:rPr lang="ru-RU" sz="2800" b="1" dirty="0" smtClean="0">
                <a:solidFill>
                  <a:srgbClr val="C00000"/>
                </a:solidFill>
              </a:rPr>
              <a:t> характера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956990"/>
            <a:ext cx="849694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C00000"/>
                </a:solidFill>
              </a:rPr>
              <a:t>Задание:</a:t>
            </a:r>
            <a:r>
              <a:rPr lang="ru-RU" sz="2000" b="1" dirty="0" smtClean="0">
                <a:solidFill>
                  <a:srgbClr val="002060"/>
                </a:solidFill>
              </a:rPr>
              <a:t> внимательно прочитайте предложенный текст.</a:t>
            </a:r>
          </a:p>
          <a:p>
            <a:pPr algn="just"/>
            <a:endParaRPr lang="ru-RU" sz="2000" b="1" dirty="0" smtClean="0">
              <a:solidFill>
                <a:srgbClr val="002060"/>
              </a:solidFill>
            </a:endParaRPr>
          </a:p>
          <a:p>
            <a:pPr algn="just"/>
            <a:r>
              <a:rPr lang="ru-RU" sz="2000" b="1" dirty="0" smtClean="0">
                <a:solidFill>
                  <a:srgbClr val="002060"/>
                </a:solidFill>
              </a:rPr>
              <a:t>Крапива </a:t>
            </a:r>
            <a:r>
              <a:rPr lang="ru-RU" sz="2000" b="1" dirty="0">
                <a:solidFill>
                  <a:srgbClr val="002060"/>
                </a:solidFill>
              </a:rPr>
              <a:t>известна не только своим жгучим нравом, но и своими полезнейшими </a:t>
            </a:r>
            <a:r>
              <a:rPr lang="ru-RU" sz="2000" b="1" dirty="0" smtClean="0">
                <a:solidFill>
                  <a:srgbClr val="002060"/>
                </a:solidFill>
              </a:rPr>
              <a:t>свойствами</a:t>
            </a:r>
            <a:r>
              <a:rPr lang="ru-RU" sz="2000" b="1" dirty="0">
                <a:solidFill>
                  <a:srgbClr val="002060"/>
                </a:solidFill>
              </a:rPr>
              <a:t>. </a:t>
            </a:r>
            <a:r>
              <a:rPr lang="ru-RU" sz="2000" b="1" dirty="0" smtClean="0">
                <a:solidFill>
                  <a:srgbClr val="002060"/>
                </a:solidFill>
              </a:rPr>
              <a:t>Из </a:t>
            </a:r>
            <a:r>
              <a:rPr lang="ru-RU" sz="2000" b="1" dirty="0">
                <a:solidFill>
                  <a:srgbClr val="002060"/>
                </a:solidFill>
              </a:rPr>
              <a:t>китайской белой крапивы </a:t>
            </a: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>
                <a:solidFill>
                  <a:srgbClr val="002060"/>
                </a:solidFill>
              </a:rPr>
              <a:t>делали паруса! В нынешние времена из крапивы производят деликатную ткань, по качествам не хуже шелка, и элитную одежду (шерсть или хлопок с добавлением крапивы), которая отличается высокой износостойкостью, не вытягивается и не теряет цвет</a:t>
            </a:r>
            <a:r>
              <a:rPr lang="ru-RU" sz="2000" b="1" dirty="0" smtClean="0">
                <a:solidFill>
                  <a:srgbClr val="002060"/>
                </a:solidFill>
              </a:rPr>
              <a:t>. 	Еще наши </a:t>
            </a:r>
            <a:r>
              <a:rPr lang="ru-RU" sz="2000" b="1" dirty="0">
                <a:solidFill>
                  <a:srgbClr val="002060"/>
                </a:solidFill>
              </a:rPr>
              <a:t>бабушки делали из крапивы настойки, отвары, сушили ее и даже прикладывали  к больным местам. </a:t>
            </a:r>
            <a:r>
              <a:rPr lang="ru-RU" sz="2000" b="1" dirty="0" smtClean="0">
                <a:solidFill>
                  <a:srgbClr val="002060"/>
                </a:solidFill>
              </a:rPr>
              <a:t>Сейчас </a:t>
            </a:r>
            <a:r>
              <a:rPr lang="ru-RU" sz="2000" b="1" dirty="0">
                <a:solidFill>
                  <a:srgbClr val="002060"/>
                </a:solidFill>
              </a:rPr>
              <a:t>же все чаще в аптеках можно встретить лекарства на основе </a:t>
            </a:r>
            <a:r>
              <a:rPr lang="ru-RU" sz="2000" b="1" dirty="0" smtClean="0">
                <a:solidFill>
                  <a:srgbClr val="002060"/>
                </a:solidFill>
              </a:rPr>
              <a:t>этого </a:t>
            </a:r>
            <a:r>
              <a:rPr lang="ru-RU" sz="2000" b="1" dirty="0">
                <a:solidFill>
                  <a:srgbClr val="002060"/>
                </a:solidFill>
              </a:rPr>
              <a:t>полезного растения. </a:t>
            </a:r>
            <a:r>
              <a:rPr lang="ru-RU" sz="2000" b="1" dirty="0" smtClean="0">
                <a:solidFill>
                  <a:srgbClr val="002060"/>
                </a:solidFill>
              </a:rPr>
              <a:t>Однако крапиву можно готовить, </a:t>
            </a:r>
            <a:r>
              <a:rPr lang="ru-RU" sz="2000" b="1" dirty="0">
                <a:solidFill>
                  <a:srgbClr val="002060"/>
                </a:solidFill>
              </a:rPr>
              <a:t>употреблять в пищу как совершенно обычный продукт питания. В</a:t>
            </a: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>
                <a:solidFill>
                  <a:srgbClr val="002060"/>
                </a:solidFill>
              </a:rPr>
              <a:t>крапиве содержится очень широкое разнообразие витаминов, что редко можно встретить даже в самых полезных овощах и травах,  концентрация этих витаминов также очень высока! Помимо супа из крапивы, который многие пробовали в детстве, можно добавлять это растение в салаты, омлет, тушить с другими овощами и даже делать из крапивы приправу! </a:t>
            </a:r>
          </a:p>
        </p:txBody>
      </p:sp>
    </p:spTree>
    <p:extLst>
      <p:ext uri="{BB962C8B-B14F-4D97-AF65-F5344CB8AC3E}">
        <p14:creationId xmlns:p14="http://schemas.microsoft.com/office/powerpoint/2010/main" val="83402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0034" y="1052736"/>
            <a:ext cx="7918478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Ответьте на вопросы к тексту и выполните задания</a:t>
            </a:r>
          </a:p>
          <a:p>
            <a:pPr algn="just"/>
            <a:endParaRPr lang="ru-RU" sz="2000" b="1" dirty="0" smtClean="0">
              <a:solidFill>
                <a:srgbClr val="C00000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sz="2000" b="1" dirty="0" smtClean="0">
                <a:solidFill>
                  <a:srgbClr val="002060"/>
                </a:solidFill>
              </a:rPr>
              <a:t>О </a:t>
            </a:r>
            <a:r>
              <a:rPr lang="ru-RU" sz="2000" b="1" dirty="0">
                <a:solidFill>
                  <a:srgbClr val="002060"/>
                </a:solidFill>
              </a:rPr>
              <a:t>чем вы прочитали научно-популярный текст</a:t>
            </a:r>
            <a:r>
              <a:rPr lang="ru-RU" sz="2000" b="1" dirty="0" smtClean="0">
                <a:solidFill>
                  <a:srgbClr val="002060"/>
                </a:solidFill>
              </a:rPr>
              <a:t>?</a:t>
            </a:r>
          </a:p>
          <a:p>
            <a:pPr marL="457200" indent="-457200" algn="just">
              <a:buFont typeface="+mj-lt"/>
              <a:buAutoNum type="arabicPeriod"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sz="2000" b="1" dirty="0">
                <a:solidFill>
                  <a:srgbClr val="002060"/>
                </a:solidFill>
              </a:rPr>
              <a:t>Найдите в этом тексте предложение, в котором сформулирована главная мысль (тезис) всего текста</a:t>
            </a:r>
            <a:r>
              <a:rPr lang="ru-RU" sz="2000" b="1" dirty="0" smtClean="0">
                <a:solidFill>
                  <a:srgbClr val="002060"/>
                </a:solidFill>
              </a:rPr>
              <a:t>?</a:t>
            </a:r>
          </a:p>
          <a:p>
            <a:pPr marL="457200" indent="-457200" algn="just">
              <a:buFont typeface="+mj-lt"/>
              <a:buAutoNum type="arabicPeriod"/>
            </a:pPr>
            <a:endParaRPr lang="ru-RU" sz="2000" b="1" dirty="0">
              <a:solidFill>
                <a:srgbClr val="002060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sz="2000" b="1" dirty="0">
                <a:solidFill>
                  <a:srgbClr val="002060"/>
                </a:solidFill>
              </a:rPr>
              <a:t>На сколько смысловых частей (</a:t>
            </a:r>
            <a:r>
              <a:rPr lang="ru-RU" sz="2000" b="1" dirty="0" err="1">
                <a:solidFill>
                  <a:srgbClr val="002060"/>
                </a:solidFill>
              </a:rPr>
              <a:t>микротем</a:t>
            </a:r>
            <a:r>
              <a:rPr lang="ru-RU" sz="2000" b="1" dirty="0">
                <a:solidFill>
                  <a:srgbClr val="002060"/>
                </a:solidFill>
              </a:rPr>
              <a:t>) можно разделить текст? Что станет основанием для их выделения</a:t>
            </a:r>
            <a:r>
              <a:rPr lang="ru-RU" sz="2000" b="1" dirty="0" smtClean="0">
                <a:solidFill>
                  <a:srgbClr val="002060"/>
                </a:solidFill>
              </a:rPr>
              <a:t>?</a:t>
            </a:r>
          </a:p>
          <a:p>
            <a:pPr marL="457200" indent="-457200" algn="just">
              <a:buFont typeface="+mj-lt"/>
              <a:buAutoNum type="arabicPeriod"/>
            </a:pPr>
            <a:endParaRPr lang="ru-RU" sz="2000" b="1" dirty="0">
              <a:solidFill>
                <a:srgbClr val="002060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sz="2000" b="1" dirty="0">
                <a:solidFill>
                  <a:srgbClr val="002060"/>
                </a:solidFill>
              </a:rPr>
              <a:t>О каких полезных свойствах крапивы вы узнали? Что могли бы добавить? Каким опытом поделиться</a:t>
            </a:r>
            <a:r>
              <a:rPr lang="ru-RU" sz="2000" b="1" dirty="0" smtClean="0">
                <a:solidFill>
                  <a:srgbClr val="002060"/>
                </a:solidFill>
              </a:rPr>
              <a:t>?</a:t>
            </a:r>
          </a:p>
          <a:p>
            <a:pPr marL="457200" indent="-457200" algn="just">
              <a:buFont typeface="+mj-lt"/>
              <a:buAutoNum type="arabicPeriod"/>
            </a:pPr>
            <a:endParaRPr lang="ru-RU" sz="2000" b="1" dirty="0">
              <a:solidFill>
                <a:srgbClr val="002060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sz="2000" b="1" dirty="0">
                <a:solidFill>
                  <a:srgbClr val="002060"/>
                </a:solidFill>
              </a:rPr>
              <a:t>Чего в этом тексте не хватает? Попробуйте исправить этот недочет.</a:t>
            </a:r>
          </a:p>
          <a:p>
            <a:pPr algn="just"/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260648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Примеры заданий </a:t>
            </a:r>
            <a:r>
              <a:rPr lang="ru-RU" sz="2800" b="1" dirty="0" err="1" smtClean="0">
                <a:solidFill>
                  <a:srgbClr val="C00000"/>
                </a:solidFill>
              </a:rPr>
              <a:t>метапредметного</a:t>
            </a:r>
            <a:r>
              <a:rPr lang="ru-RU" sz="2800" b="1" dirty="0" smtClean="0">
                <a:solidFill>
                  <a:srgbClr val="C00000"/>
                </a:solidFill>
              </a:rPr>
              <a:t> характера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67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124744"/>
            <a:ext cx="80706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dirty="0">
                <a:solidFill>
                  <a:srgbClr val="002060"/>
                </a:solidFill>
              </a:rPr>
              <a:t>Важнейшим результатом образования, стоящим в одном ряду с систематическими знаниями, стали универсальные, или </a:t>
            </a:r>
            <a:r>
              <a:rPr lang="ru-RU" sz="2400" b="1" dirty="0" err="1">
                <a:solidFill>
                  <a:srgbClr val="002060"/>
                </a:solidFill>
              </a:rPr>
              <a:t>метапредметные</a:t>
            </a:r>
            <a:r>
              <a:rPr lang="ru-RU" sz="2400" b="1" dirty="0">
                <a:solidFill>
                  <a:srgbClr val="002060"/>
                </a:solidFill>
              </a:rPr>
              <a:t>, </a:t>
            </a:r>
            <a:r>
              <a:rPr lang="ru-RU" sz="2400" b="1" dirty="0" smtClean="0">
                <a:solidFill>
                  <a:srgbClr val="002060"/>
                </a:solidFill>
              </a:rPr>
              <a:t>умения</a:t>
            </a:r>
            <a:endParaRPr lang="ru-RU" sz="2400" b="1" dirty="0">
              <a:solidFill>
                <a:srgbClr val="002060"/>
              </a:solidFill>
            </a:endParaRPr>
          </a:p>
        </p:txBody>
      </p:sp>
      <p:grpSp>
        <p:nvGrpSpPr>
          <p:cNvPr id="34" name="Группа 33"/>
          <p:cNvGrpSpPr/>
          <p:nvPr/>
        </p:nvGrpSpPr>
        <p:grpSpPr>
          <a:xfrm>
            <a:off x="251520" y="2708920"/>
            <a:ext cx="8574702" cy="2498576"/>
            <a:chOff x="179512" y="2514600"/>
            <a:chExt cx="8574702" cy="2498576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179512" y="4098776"/>
              <a:ext cx="2235122" cy="914400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>
                  <a:solidFill>
                    <a:srgbClr val="002060"/>
                  </a:solidFill>
                </a:rPr>
                <a:t>познавательные</a:t>
              </a:r>
              <a:endParaRPr lang="ru-RU" sz="2000" b="1" dirty="0">
                <a:solidFill>
                  <a:srgbClr val="002060"/>
                </a:solidFill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2555776" y="4098776"/>
              <a:ext cx="1862038" cy="914400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>
                  <a:solidFill>
                    <a:srgbClr val="002060"/>
                  </a:solidFill>
                </a:rPr>
                <a:t>регулятивные</a:t>
              </a:r>
              <a:endParaRPr lang="ru-RU" sz="2000" b="1" dirty="0">
                <a:solidFill>
                  <a:srgbClr val="002060"/>
                </a:solidFill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4499992" y="4098776"/>
              <a:ext cx="2445398" cy="914400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>
                  <a:solidFill>
                    <a:srgbClr val="002060"/>
                  </a:solidFill>
                </a:rPr>
                <a:t>коммуникативные</a:t>
              </a:r>
              <a:endParaRPr lang="ru-RU" sz="2000" b="1" dirty="0">
                <a:solidFill>
                  <a:srgbClr val="002060"/>
                </a:solidFill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7051709" y="4098776"/>
              <a:ext cx="1702505" cy="914400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>
                  <a:solidFill>
                    <a:srgbClr val="002060"/>
                  </a:solidFill>
                </a:rPr>
                <a:t>личностные</a:t>
              </a:r>
              <a:endParaRPr lang="ru-RU" sz="2000" b="1" dirty="0">
                <a:solidFill>
                  <a:srgbClr val="002060"/>
                </a:solidFill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2558650" y="2514600"/>
              <a:ext cx="4320480" cy="77038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rgbClr val="002060"/>
                  </a:solidFill>
                </a:rPr>
                <a:t>Основные универсальные учебные действия (УУД)</a:t>
              </a:r>
            </a:p>
          </p:txBody>
        </p:sp>
        <p:cxnSp>
          <p:nvCxnSpPr>
            <p:cNvPr id="14" name="Прямая со стрелкой 13"/>
            <p:cNvCxnSpPr>
              <a:stCxn id="12" idx="2"/>
            </p:cNvCxnSpPr>
            <p:nvPr/>
          </p:nvCxnSpPr>
          <p:spPr>
            <a:xfrm>
              <a:off x="4718890" y="3284984"/>
              <a:ext cx="3184072" cy="72008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 стрелкой 18"/>
            <p:cNvCxnSpPr>
              <a:stCxn id="12" idx="2"/>
              <a:endCxn id="8" idx="0"/>
            </p:cNvCxnSpPr>
            <p:nvPr/>
          </p:nvCxnSpPr>
          <p:spPr>
            <a:xfrm>
              <a:off x="4718890" y="3284984"/>
              <a:ext cx="1003801" cy="813792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 стрелкой 21"/>
            <p:cNvCxnSpPr>
              <a:stCxn id="12" idx="2"/>
            </p:cNvCxnSpPr>
            <p:nvPr/>
          </p:nvCxnSpPr>
          <p:spPr>
            <a:xfrm flipH="1">
              <a:off x="1043610" y="3284984"/>
              <a:ext cx="3675280" cy="72082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 стрелкой 28"/>
            <p:cNvCxnSpPr>
              <a:stCxn id="12" idx="2"/>
              <a:endCxn id="7" idx="0"/>
            </p:cNvCxnSpPr>
            <p:nvPr/>
          </p:nvCxnSpPr>
          <p:spPr>
            <a:xfrm flipH="1">
              <a:off x="3486795" y="3284984"/>
              <a:ext cx="1232095" cy="813792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Заголовок 3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ru-RU" sz="2800" b="1" dirty="0" smtClean="0">
                <a:solidFill>
                  <a:srgbClr val="C00000"/>
                </a:solidFill>
                <a:ea typeface="+mn-ea"/>
                <a:cs typeface="+mn-cs"/>
              </a:rPr>
              <a:t/>
            </a:r>
            <a:br>
              <a:rPr lang="ru-RU" sz="2800" b="1" dirty="0" smtClean="0">
                <a:solidFill>
                  <a:srgbClr val="C00000"/>
                </a:solidFill>
                <a:ea typeface="+mn-ea"/>
                <a:cs typeface="+mn-cs"/>
              </a:rPr>
            </a:br>
            <a:r>
              <a:rPr lang="ru-RU" sz="2800" b="1" dirty="0" smtClean="0">
                <a:solidFill>
                  <a:srgbClr val="C00000"/>
                </a:solidFill>
                <a:ea typeface="+mn-ea"/>
                <a:cs typeface="+mn-cs"/>
              </a:rPr>
              <a:t>Каков </a:t>
            </a:r>
            <a:r>
              <a:rPr lang="ru-RU" sz="2800" b="1" dirty="0">
                <a:solidFill>
                  <a:srgbClr val="C00000"/>
                </a:solidFill>
                <a:ea typeface="+mn-ea"/>
                <a:cs typeface="+mn-cs"/>
              </a:rPr>
              <a:t>результат современного образования?</a:t>
            </a:r>
            <a:br>
              <a:rPr lang="ru-RU" sz="2800" b="1" dirty="0">
                <a:solidFill>
                  <a:srgbClr val="C00000"/>
                </a:solidFill>
                <a:ea typeface="+mn-ea"/>
                <a:cs typeface="+mn-cs"/>
              </a:rPr>
            </a:br>
            <a:endParaRPr lang="ru-RU" sz="2800" b="1" dirty="0">
              <a:solidFill>
                <a:srgbClr val="C00000"/>
              </a:solidFill>
            </a:endParaRPr>
          </a:p>
        </p:txBody>
      </p:sp>
      <p:pic>
        <p:nvPicPr>
          <p:cNvPr id="15" name="Picture 4" descr="https://im0-tub-ru.yandex.net/i?id=afb75745bc302ff807d0020986acba88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0208" y="5301208"/>
            <a:ext cx="1646014" cy="140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7729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60648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Примеры заданий </a:t>
            </a:r>
            <a:r>
              <a:rPr lang="ru-RU" sz="2800" b="1" dirty="0" err="1" smtClean="0">
                <a:solidFill>
                  <a:srgbClr val="C00000"/>
                </a:solidFill>
              </a:rPr>
              <a:t>метапредметного</a:t>
            </a:r>
            <a:r>
              <a:rPr lang="ru-RU" sz="2800" b="1" dirty="0" smtClean="0">
                <a:solidFill>
                  <a:srgbClr val="C00000"/>
                </a:solidFill>
              </a:rPr>
              <a:t> характера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44205" y="1268760"/>
            <a:ext cx="8064896" cy="4196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750"/>
              </a:spcAft>
            </a:pPr>
            <a:r>
              <a:rPr lang="ru-RU" sz="2000" b="1" dirty="0" smtClean="0">
                <a:solidFill>
                  <a:srgbClr val="C00000"/>
                </a:solidFill>
                <a:ea typeface="Times New Roman"/>
              </a:rPr>
              <a:t>Задание:</a:t>
            </a:r>
            <a:r>
              <a:rPr lang="ru-RU" sz="2000" b="1" dirty="0" smtClean="0">
                <a:solidFill>
                  <a:srgbClr val="002060"/>
                </a:solidFill>
                <a:ea typeface="Times New Roman"/>
              </a:rPr>
              <a:t> вставьте </a:t>
            </a:r>
            <a:r>
              <a:rPr lang="ru-RU" sz="2000" b="1" dirty="0">
                <a:solidFill>
                  <a:srgbClr val="002060"/>
                </a:solidFill>
                <a:ea typeface="Times New Roman"/>
              </a:rPr>
              <a:t>в предложенные фразеологизмы вместо пропусков названия животных </a:t>
            </a:r>
            <a:r>
              <a:rPr lang="ru-RU" sz="2000" b="1" dirty="0" smtClean="0">
                <a:solidFill>
                  <a:srgbClr val="002060"/>
                </a:solidFill>
                <a:ea typeface="Times New Roman"/>
              </a:rPr>
              <a:t>или </a:t>
            </a:r>
            <a:r>
              <a:rPr lang="ru-RU" sz="2000" b="1" dirty="0">
                <a:solidFill>
                  <a:srgbClr val="002060"/>
                </a:solidFill>
                <a:ea typeface="Times New Roman"/>
              </a:rPr>
              <a:t>птиц. Тот, кто сможет объяснить значение фразеологизмов, может поставить себе более высокую оценку (плюс один балл за каждое верное объяснение</a:t>
            </a:r>
            <a:r>
              <a:rPr lang="ru-RU" sz="2000" b="1" dirty="0" smtClean="0">
                <a:solidFill>
                  <a:srgbClr val="002060"/>
                </a:solidFill>
                <a:ea typeface="Times New Roman"/>
              </a:rPr>
              <a:t>)</a:t>
            </a:r>
          </a:p>
          <a:p>
            <a:pPr algn="just">
              <a:spcAft>
                <a:spcPts val="750"/>
              </a:spcAft>
            </a:pPr>
            <a:endParaRPr lang="ru-RU" sz="2000" b="1" dirty="0">
              <a:solidFill>
                <a:srgbClr val="002060"/>
              </a:solidFill>
              <a:ea typeface="Times New Roman"/>
            </a:endParaRPr>
          </a:p>
          <a:p>
            <a:pPr algn="just">
              <a:spcAft>
                <a:spcPts val="750"/>
              </a:spcAft>
            </a:pPr>
            <a:r>
              <a:rPr lang="ru-RU" sz="2000" b="1" dirty="0">
                <a:solidFill>
                  <a:srgbClr val="002060"/>
                </a:solidFill>
                <a:ea typeface="Times New Roman"/>
              </a:rPr>
              <a:t>Показать, где … ………………зимуют -</a:t>
            </a:r>
          </a:p>
          <a:p>
            <a:pPr algn="just">
              <a:spcAft>
                <a:spcPts val="750"/>
              </a:spcAft>
            </a:pPr>
            <a:r>
              <a:rPr lang="ru-RU" sz="2000" b="1" dirty="0">
                <a:solidFill>
                  <a:srgbClr val="002060"/>
                </a:solidFill>
                <a:ea typeface="Times New Roman"/>
              </a:rPr>
              <a:t>Смотреть, как …………………на новые ворота -</a:t>
            </a:r>
          </a:p>
          <a:p>
            <a:pPr algn="just">
              <a:spcAft>
                <a:spcPts val="750"/>
              </a:spcAft>
            </a:pPr>
            <a:r>
              <a:rPr lang="ru-RU" sz="2000" b="1" dirty="0">
                <a:solidFill>
                  <a:srgbClr val="002060"/>
                </a:solidFill>
                <a:ea typeface="Times New Roman"/>
              </a:rPr>
              <a:t>Крутиться, как …………………в колесе -</a:t>
            </a:r>
          </a:p>
          <a:p>
            <a:pPr algn="just">
              <a:spcAft>
                <a:spcPts val="750"/>
              </a:spcAft>
            </a:pPr>
            <a:r>
              <a:rPr lang="ru-RU" sz="2000" b="1" dirty="0">
                <a:solidFill>
                  <a:srgbClr val="002060"/>
                </a:solidFill>
                <a:ea typeface="Times New Roman"/>
              </a:rPr>
              <a:t>Писать, как …. ………………   лапой -</a:t>
            </a:r>
          </a:p>
          <a:p>
            <a:pPr algn="just">
              <a:spcAft>
                <a:spcPts val="750"/>
              </a:spcAft>
            </a:pPr>
            <a:r>
              <a:rPr lang="ru-RU" sz="2000" b="1" dirty="0">
                <a:solidFill>
                  <a:srgbClr val="002060"/>
                </a:solidFill>
                <a:ea typeface="Times New Roman"/>
              </a:rPr>
              <a:t>Как …………………………………    на ухо наступил-</a:t>
            </a:r>
          </a:p>
          <a:p>
            <a:pPr algn="just">
              <a:spcAft>
                <a:spcPts val="750"/>
              </a:spcAft>
            </a:pPr>
            <a:r>
              <a:rPr lang="ru-RU" sz="2000" b="1" dirty="0">
                <a:solidFill>
                  <a:srgbClr val="002060"/>
                </a:solidFill>
                <a:ea typeface="Times New Roman"/>
              </a:rPr>
              <a:t>Тянуть ………………………      за хвост –</a:t>
            </a:r>
            <a:endParaRPr lang="ru-RU" sz="2000" b="1" dirty="0">
              <a:solidFill>
                <a:srgbClr val="002060"/>
              </a:solidFill>
              <a:effectLst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5777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60648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Примеры заданий </a:t>
            </a:r>
            <a:r>
              <a:rPr lang="ru-RU" sz="2800" b="1" dirty="0" err="1" smtClean="0">
                <a:solidFill>
                  <a:srgbClr val="C00000"/>
                </a:solidFill>
              </a:rPr>
              <a:t>метапредметного</a:t>
            </a:r>
            <a:r>
              <a:rPr lang="ru-RU" sz="2800" b="1" dirty="0" smtClean="0">
                <a:solidFill>
                  <a:srgbClr val="C00000"/>
                </a:solidFill>
              </a:rPr>
              <a:t> характера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1052736"/>
            <a:ext cx="8208680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Calibri" pitchFamily="34" charset="0"/>
                <a:cs typeface="Times New Roman" pitchFamily="18" charset="0"/>
              </a:rPr>
              <a:t>Задание: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 рассмотрите рекламный плакат. Выпишите, следуя правилам русского языка, слово, в котором допущена орфографическая ошибка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C:\Users\Udachin-av\Desktop\ГКР\Ошибки в рекламе\свинина запеченая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210319"/>
            <a:ext cx="5382930" cy="41044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285720" y="857232"/>
            <a:ext cx="8501122" cy="580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Масштабное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онлайн-исследование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 по теме детского внеклассного чтения провел интернет-магазин </a:t>
            </a:r>
            <a:r>
              <a:rPr kumimoji="0" lang="ru-RU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«Лабиринт».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В опросе приняли участие  специалисты образовательных учреждений  и родители школьников  из 13 регионов Российской Федерации. Самый большой интерес у детей, по словам родителей, вызывают приключенческие книги (18,2%),  сказки (15,1%), современная детская проза (13,3%),  повести и рассказы о животных (12,6%), научно-популярная литература (9,3%).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i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Calibri" pitchFamily="34" charset="0"/>
                <a:cs typeface="Times New Roman" pitchFamily="18" charset="0"/>
              </a:rPr>
              <a:t>Здание: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о чем свидетельствуют полученные данные опроса? Выберите верные утверждения.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1)дети и подростки не любят читать;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2) научно-популярная литература менее востребована для чтения, чем приключения и сказки;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3) повести и рассказы о животных лидируют в детском чтении;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4) дети и подростки много и с удовольствием  читают;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5) самым популярным жанром для чтения дети и подростки считают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приключенченскую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 литературу.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Ответ: 25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260648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Примеры заданий </a:t>
            </a:r>
            <a:r>
              <a:rPr lang="ru-RU" sz="2800" b="1" dirty="0" err="1" smtClean="0">
                <a:solidFill>
                  <a:srgbClr val="C00000"/>
                </a:solidFill>
              </a:rPr>
              <a:t>метапредметного</a:t>
            </a:r>
            <a:r>
              <a:rPr lang="ru-RU" sz="2800" b="1" dirty="0" smtClean="0">
                <a:solidFill>
                  <a:srgbClr val="C00000"/>
                </a:solidFill>
              </a:rPr>
              <a:t> характера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285720" y="995731"/>
            <a:ext cx="8501122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Задание: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прочитайте отрывок из романа в стихах «Евгений Онегин» А.С. Пушкина. Определите лексическое значение  выделенного слова. Ответ укажите цифрой.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Пред ним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roast-beef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 (ростбиф) окровавленный,</a:t>
            </a:r>
            <a:b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</a:b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И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трюфли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, роскошь юных лет,</a:t>
            </a:r>
            <a:b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</a:b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Французской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кухни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 лучший цвет,</a:t>
            </a:r>
            <a:b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</a:b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И Страсбурга пирог нетленный</a:t>
            </a:r>
            <a:b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</a:b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Меж сыром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лимбургским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 живым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</a:b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И ананасом золотым. (Пушкин. «Евгений Онегин»)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Кухня — это отдельная комната с плитой, где готовят пищу.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Кухня — это набор мебели для такого помещения.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Кухня  - специально оборудованная повозка, машина, на которой готовится пища в военных или полевых условиях.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Кухня  - особый перечень блюд и индивидуальная манера их приготовления, которая характерна для этой страны.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Кухня - скрытая, теневая сторона какой-либо деятельности, предприятия, которая знакома только людям, работающим в них.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260648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Примеры заданий </a:t>
            </a:r>
            <a:r>
              <a:rPr lang="ru-RU" sz="2800" b="1" dirty="0" err="1" smtClean="0">
                <a:solidFill>
                  <a:srgbClr val="C00000"/>
                </a:solidFill>
              </a:rPr>
              <a:t>метапредметного</a:t>
            </a:r>
            <a:r>
              <a:rPr lang="ru-RU" sz="2800" b="1" dirty="0" smtClean="0">
                <a:solidFill>
                  <a:srgbClr val="C00000"/>
                </a:solidFill>
              </a:rPr>
              <a:t> характера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500034" y="1052736"/>
            <a:ext cx="814393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Calibri" pitchFamily="34" charset="0"/>
                <a:cs typeface="Times New Roman" pitchFamily="18" charset="0"/>
              </a:rPr>
              <a:t>Задание: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ea typeface="Calibri" pitchFamily="34" charset="0"/>
                <a:cs typeface="Times New Roman" pitchFamily="18" charset="0"/>
              </a:rPr>
              <a:t>п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рочитайте цитату. Какой художественный прием в ней использовал автор? Ответ дайте цифрой.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260648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Примеры заданий </a:t>
            </a:r>
            <a:r>
              <a:rPr lang="ru-RU" sz="2800" b="1" dirty="0" err="1" smtClean="0">
                <a:solidFill>
                  <a:srgbClr val="C00000"/>
                </a:solidFill>
              </a:rPr>
              <a:t>метапредметного</a:t>
            </a:r>
            <a:r>
              <a:rPr lang="ru-RU" sz="2800" b="1" dirty="0" smtClean="0">
                <a:solidFill>
                  <a:srgbClr val="C00000"/>
                </a:solidFill>
              </a:rPr>
              <a:t> характера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2060848"/>
            <a:ext cx="8032406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</a:rPr>
              <a:t>Математика – царица наук, арифметика – царица математики. </a:t>
            </a:r>
            <a:r>
              <a:rPr lang="ru-RU" sz="2400" b="1" i="1" dirty="0" smtClean="0">
                <a:solidFill>
                  <a:srgbClr val="002060"/>
                </a:solidFill>
              </a:rPr>
              <a:t> (</a:t>
            </a:r>
            <a:r>
              <a:rPr lang="ru-RU" sz="2400" b="1" i="1" dirty="0">
                <a:solidFill>
                  <a:srgbClr val="002060"/>
                </a:solidFill>
              </a:rPr>
              <a:t>К.Ф. Гаусс</a:t>
            </a:r>
            <a:r>
              <a:rPr lang="ru-RU" sz="2400" b="1" i="1" dirty="0" smtClean="0">
                <a:solidFill>
                  <a:srgbClr val="002060"/>
                </a:solidFill>
              </a:rPr>
              <a:t>)</a:t>
            </a:r>
          </a:p>
          <a:p>
            <a:endParaRPr lang="ru-RU" sz="2400" b="1" i="1" dirty="0">
              <a:solidFill>
                <a:srgbClr val="002060"/>
              </a:solidFill>
            </a:endParaRPr>
          </a:p>
          <a:p>
            <a:r>
              <a:rPr lang="ru-RU" sz="2400" b="1" i="1" dirty="0">
                <a:solidFill>
                  <a:srgbClr val="002060"/>
                </a:solidFill>
              </a:rPr>
              <a:t> </a:t>
            </a:r>
            <a:r>
              <a:rPr lang="ru-RU" sz="2000" b="1" u="sng" dirty="0" smtClean="0">
                <a:solidFill>
                  <a:srgbClr val="002060"/>
                </a:solidFill>
              </a:rPr>
              <a:t>Список </a:t>
            </a:r>
            <a:r>
              <a:rPr lang="ru-RU" sz="2000" b="1" u="sng" dirty="0">
                <a:solidFill>
                  <a:srgbClr val="002060"/>
                </a:solidFill>
              </a:rPr>
              <a:t>терминов:</a:t>
            </a:r>
            <a:endParaRPr lang="ru-RU" sz="2000" b="1" dirty="0">
              <a:solidFill>
                <a:srgbClr val="002060"/>
              </a:solidFill>
            </a:endParaRPr>
          </a:p>
          <a:p>
            <a:r>
              <a:rPr lang="ru-RU" sz="2000" b="1" dirty="0">
                <a:solidFill>
                  <a:srgbClr val="002060"/>
                </a:solidFill>
              </a:rPr>
              <a:t>1) эпитет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2) метафора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3) сравнение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4) олицетворение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5)гипербола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6)литота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7)ирония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60648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Примеры заданий </a:t>
            </a:r>
            <a:r>
              <a:rPr lang="ru-RU" sz="2800" b="1" dirty="0" err="1" smtClean="0">
                <a:solidFill>
                  <a:srgbClr val="C00000"/>
                </a:solidFill>
              </a:rPr>
              <a:t>метапредметного</a:t>
            </a:r>
            <a:r>
              <a:rPr lang="ru-RU" sz="2800" b="1" dirty="0" smtClean="0">
                <a:solidFill>
                  <a:srgbClr val="C00000"/>
                </a:solidFill>
              </a:rPr>
              <a:t> характера</a:t>
            </a:r>
            <a:endParaRPr lang="ru-RU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596" y="2357430"/>
          <a:ext cx="8286808" cy="4109243"/>
        </p:xfrm>
        <a:graphic>
          <a:graphicData uri="http://schemas.openxmlformats.org/drawingml/2006/table">
            <a:tbl>
              <a:tblPr/>
              <a:tblGrid>
                <a:gridCol w="1643074"/>
                <a:gridCol w="6643734"/>
              </a:tblGrid>
              <a:tr h="107774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+mn-lt"/>
                          <a:ea typeface="Calibri"/>
                          <a:cs typeface="Times New Roman"/>
                        </a:rPr>
                        <a:t>А. Вступление</a:t>
                      </a:r>
                    </a:p>
                  </a:txBody>
                  <a:tcPr marL="50519" marR="505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+mn-lt"/>
                          <a:ea typeface="Calibri"/>
                          <a:cs typeface="Times New Roman"/>
                        </a:rPr>
                        <a:t>1. Так могут ли растения слышать звуки? Нет, сказали бы ученые лет тридцать—сорок назад. Да, говорим мы сейчас. Многочисленные опыты, поставленные исследователями разных стран, с полной достоверностью показали, что растения определенным образом реагируют на звуки, в том числе и на музыку.</a:t>
                      </a:r>
                    </a:p>
                  </a:txBody>
                  <a:tcPr marL="50519" marR="505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30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latin typeface="+mn-lt"/>
                          <a:ea typeface="Calibri"/>
                          <a:cs typeface="Times New Roman"/>
                        </a:rPr>
                        <a:t>Б. Аргумент 1</a:t>
                      </a:r>
                    </a:p>
                  </a:txBody>
                  <a:tcPr marL="50519" marR="505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+mn-lt"/>
                          <a:ea typeface="Calibri"/>
                          <a:cs typeface="Times New Roman"/>
                        </a:rPr>
                        <a:t>2. «Учись вниманью длинных трав...» Удивительное поэтическое наблюдение. А способны ли травы действительно  «внимать»? Даже маленьким детям известно, что у растений нет никаких органов чувств — ни зрения, ни слуха.  Как же  они воспринимают звуки?</a:t>
                      </a:r>
                    </a:p>
                  </a:txBody>
                  <a:tcPr marL="50519" marR="505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3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latin typeface="+mn-lt"/>
                          <a:ea typeface="Calibri"/>
                          <a:cs typeface="Times New Roman"/>
                        </a:rPr>
                        <a:t>В. Аргумент 2</a:t>
                      </a:r>
                    </a:p>
                  </a:txBody>
                  <a:tcPr marL="50519" marR="505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+mn-lt"/>
                          <a:ea typeface="Calibri"/>
                          <a:cs typeface="Times New Roman"/>
                        </a:rPr>
                        <a:t>3.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+mn-lt"/>
                          <a:ea typeface="Calibri"/>
                          <a:cs typeface="Times New Roman"/>
                        </a:rPr>
                        <a:t>Однако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+mn-lt"/>
                          <a:ea typeface="Calibri"/>
                          <a:cs typeface="Times New Roman"/>
                        </a:rPr>
                        <a:t>слишком высокий ультразвук, другими словами, слишком частые звуковые волны вызывают, наоборот, угнетение живых организмов. Растение быстро «устает» от такого звука и начинает </a:t>
                      </a:r>
                      <a:r>
                        <a:rPr lang="ru-RU" sz="1400" dirty="0" err="1">
                          <a:solidFill>
                            <a:srgbClr val="002060"/>
                          </a:solidFill>
                          <a:latin typeface="+mn-lt"/>
                          <a:ea typeface="Calibri"/>
                          <a:cs typeface="Times New Roman"/>
                        </a:rPr>
                        <a:t>подвядать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+mn-lt"/>
                          <a:ea typeface="Calibri"/>
                          <a:cs typeface="Times New Roman"/>
                        </a:rPr>
                        <a:t>. </a:t>
                      </a:r>
                    </a:p>
                  </a:txBody>
                  <a:tcPr marL="50519" marR="505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91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latin typeface="+mn-lt"/>
                          <a:ea typeface="Calibri"/>
                          <a:cs typeface="Times New Roman"/>
                        </a:rPr>
                        <a:t>Г. Заключение</a:t>
                      </a:r>
                    </a:p>
                  </a:txBody>
                  <a:tcPr marL="50519" marR="505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4. Растения, не имея ушей, все же «слышат» лучше, чем люди. Ведь мы с вами улавливаем не всякий звук. Очень низких и очень высоких тонов мы не слышим. А растения их воспринимают и отвечают на озвучивание своим поведением. Были проделаны бесчисленные эксперименты, доказывающие благотворное влияние очень высоких, неслышимых нами звуков (которые зовут ультразвуками), на рост и развитие растений. </a:t>
                      </a:r>
                    </a:p>
                  </a:txBody>
                  <a:tcPr marL="50519" marR="505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214282" y="857232"/>
            <a:ext cx="835824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Calibri" pitchFamily="34" charset="0"/>
                <a:cs typeface="Times New Roman" pitchFamily="18" charset="0"/>
              </a:rPr>
              <a:t>Задание: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ea typeface="Calibri" pitchFamily="34" charset="0"/>
                <a:cs typeface="Times New Roman" pitchFamily="18" charset="0"/>
              </a:rPr>
              <a:t>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ченик готовит сообщение о том, могут ли растения воспринимать звуки. Он подобрал и информацию и сделал краткие выписки в виде цитат.   Прочитайте их и укажите, какие цитаты   можно использовать во вступлении, основной части (аргументы и примеры) и заключении.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Соотнесите части текста-рассуждения и выбранные учеником цитаты. Ответы запишите через запятую, соединяя цифры и буквы без пробела.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im0-tub-ru.yandex.net/i?id=afb75745bc302ff807d0020986acba88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373216"/>
            <a:ext cx="1646014" cy="140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11560" y="963929"/>
            <a:ext cx="813690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Предложенный в  презентации материал должен показать</a:t>
            </a:r>
          </a:p>
          <a:p>
            <a:pPr algn="just"/>
            <a:r>
              <a:rPr lang="ru-RU" sz="2000" b="1" dirty="0" smtClean="0">
                <a:solidFill>
                  <a:srgbClr val="002060"/>
                </a:solidFill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</a:rPr>
              <a:t>развенчание стереотипа о том</a:t>
            </a:r>
            <a:r>
              <a:rPr lang="ru-RU" sz="2000" b="1" dirty="0">
                <a:solidFill>
                  <a:srgbClr val="002060"/>
                </a:solidFill>
              </a:rPr>
              <a:t>, что обучение чтению соотносится только с деятельностью учителя начальной школы или учителя-словесника. </a:t>
            </a:r>
            <a:r>
              <a:rPr lang="ru-RU" sz="2000" b="1" dirty="0" smtClean="0">
                <a:solidFill>
                  <a:srgbClr val="002060"/>
                </a:solidFill>
              </a:rPr>
              <a:t>Важна роль </a:t>
            </a:r>
            <a:r>
              <a:rPr lang="ru-RU" sz="2000" b="1" dirty="0">
                <a:solidFill>
                  <a:srgbClr val="002060"/>
                </a:solidFill>
              </a:rPr>
              <a:t>каждого педагога в формировании читательской грамотности </a:t>
            </a:r>
            <a:r>
              <a:rPr lang="ru-RU" sz="2000" b="1" dirty="0" smtClean="0">
                <a:solidFill>
                  <a:srgbClr val="002060"/>
                </a:solidFill>
              </a:rPr>
              <a:t>обучающихся</a:t>
            </a:r>
          </a:p>
          <a:p>
            <a:pPr algn="just"/>
            <a:endParaRPr lang="ru-RU" sz="2000" b="1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</a:rPr>
              <a:t>необходимость понимания педагогами методически грамотного подхода при работе с </a:t>
            </a:r>
            <a:r>
              <a:rPr lang="ru-RU" sz="2000" b="1" dirty="0" smtClean="0">
                <a:solidFill>
                  <a:srgbClr val="002060"/>
                </a:solidFill>
              </a:rPr>
              <a:t>текстами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2000" b="1" dirty="0"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</a:rPr>
              <a:t>значимость выбора вопросов и заданий для формирования читательских умений, имеющих </a:t>
            </a:r>
            <a:r>
              <a:rPr lang="ru-RU" sz="2000" b="1" dirty="0" err="1">
                <a:solidFill>
                  <a:srgbClr val="002060"/>
                </a:solidFill>
              </a:rPr>
              <a:t>метапредметный</a:t>
            </a:r>
            <a:r>
              <a:rPr lang="ru-RU" sz="2000" b="1" dirty="0">
                <a:solidFill>
                  <a:srgbClr val="002060"/>
                </a:solidFill>
              </a:rPr>
              <a:t> характер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</a:rPr>
              <a:t>н</a:t>
            </a:r>
            <a:r>
              <a:rPr lang="ru-RU" sz="2000" b="1" dirty="0" smtClean="0">
                <a:solidFill>
                  <a:srgbClr val="002060"/>
                </a:solidFill>
              </a:rPr>
              <a:t>еобходимость разработки </a:t>
            </a:r>
            <a:r>
              <a:rPr lang="ru-RU" sz="2000" b="1" dirty="0" err="1" smtClean="0">
                <a:solidFill>
                  <a:srgbClr val="002060"/>
                </a:solidFill>
              </a:rPr>
              <a:t>метапредметных</a:t>
            </a:r>
            <a:r>
              <a:rPr lang="ru-RU" sz="2000" b="1" dirty="0" smtClean="0">
                <a:solidFill>
                  <a:srgbClr val="002060"/>
                </a:solidFill>
              </a:rPr>
              <a:t> программ: смыслового чтения и развития УУД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260648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Выводы по теме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88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Вопросы для осмысления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59632" y="3462099"/>
            <a:ext cx="6912768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Какие основные </a:t>
            </a:r>
            <a:r>
              <a:rPr lang="ru-RU" sz="2400" b="1" dirty="0">
                <a:solidFill>
                  <a:srgbClr val="002060"/>
                </a:solidFill>
              </a:rPr>
              <a:t>универсальные учебные действия </a:t>
            </a:r>
            <a:r>
              <a:rPr lang="ru-RU" sz="2400" b="1" dirty="0" smtClean="0">
                <a:solidFill>
                  <a:srgbClr val="002060"/>
                </a:solidFill>
              </a:rPr>
              <a:t>помогает формировать чтение?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59632" y="1580599"/>
            <a:ext cx="6912768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Можно ли чтение назвать </a:t>
            </a:r>
            <a:r>
              <a:rPr lang="ru-RU" sz="2400" b="1" dirty="0" err="1" smtClean="0">
                <a:solidFill>
                  <a:srgbClr val="002060"/>
                </a:solidFill>
              </a:rPr>
              <a:t>метапредметным</a:t>
            </a:r>
            <a:r>
              <a:rPr lang="ru-RU" sz="2400" b="1" dirty="0" smtClean="0">
                <a:solidFill>
                  <a:srgbClr val="002060"/>
                </a:solidFill>
              </a:rPr>
              <a:t> умением?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</a:rPr>
              <a:t>Что </a:t>
            </a:r>
            <a:r>
              <a:rPr lang="ru-RU" sz="2400" b="1" dirty="0">
                <a:solidFill>
                  <a:srgbClr val="002060"/>
                </a:solidFill>
              </a:rPr>
              <a:t>значит уметь читать?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endParaRPr lang="ru-RU" sz="2400" b="1" dirty="0">
              <a:solidFill>
                <a:srgbClr val="002060"/>
              </a:solidFill>
            </a:endParaRPr>
          </a:p>
        </p:txBody>
      </p:sp>
      <p:pic>
        <p:nvPicPr>
          <p:cNvPr id="10" name="Picture 4" descr="https://im0-tub-ru.yandex.net/i?id=afb75745bc302ff807d0020986acba88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0208" y="5301208"/>
            <a:ext cx="1646014" cy="140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9524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135086" y="2204864"/>
            <a:ext cx="2686214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rgbClr val="002060"/>
                </a:solidFill>
              </a:rPr>
              <a:t>Общеучебные</a:t>
            </a:r>
            <a:r>
              <a:rPr lang="ru-RU" sz="2000" b="1" dirty="0" smtClean="0">
                <a:solidFill>
                  <a:srgbClr val="002060"/>
                </a:solidFill>
              </a:rPr>
              <a:t> УУД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2" y="3933056"/>
            <a:ext cx="4024566" cy="223224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умение находить, преобразовывать, использовать и воспроизводить информацию в различных формах соответственно определенной цели и задачам деятельности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501993" y="764704"/>
            <a:ext cx="4320480" cy="77038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Познавательные УУД</a:t>
            </a:r>
            <a:endParaRPr lang="ru-RU" sz="2400" b="1" dirty="0">
              <a:solidFill>
                <a:srgbClr val="002060"/>
              </a:solidFill>
            </a:endParaRPr>
          </a:p>
        </p:txBody>
      </p:sp>
      <p:cxnSp>
        <p:nvCxnSpPr>
          <p:cNvPr id="21" name="Прямая со стрелкой 20"/>
          <p:cNvCxnSpPr>
            <a:stCxn id="8" idx="2"/>
          </p:cNvCxnSpPr>
          <p:nvPr/>
        </p:nvCxnSpPr>
        <p:spPr>
          <a:xfrm flipH="1">
            <a:off x="2606647" y="1535088"/>
            <a:ext cx="2055586" cy="6226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4614591" y="1556792"/>
            <a:ext cx="2053032" cy="6135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Скругленный прямоугольник 45"/>
          <p:cNvSpPr/>
          <p:nvPr/>
        </p:nvSpPr>
        <p:spPr>
          <a:xfrm>
            <a:off x="5455566" y="2204864"/>
            <a:ext cx="2686214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Логические УУД</a:t>
            </a:r>
            <a:endParaRPr lang="ru-RU" sz="2000" b="1" dirty="0">
              <a:solidFill>
                <a:srgbClr val="002060"/>
              </a:solidFill>
            </a:endParaRPr>
          </a:p>
        </p:txBody>
      </p:sp>
      <p:cxnSp>
        <p:nvCxnSpPr>
          <p:cNvPr id="52" name="Прямая со стрелкой 51"/>
          <p:cNvCxnSpPr/>
          <p:nvPr/>
        </p:nvCxnSpPr>
        <p:spPr>
          <a:xfrm>
            <a:off x="2471906" y="3140968"/>
            <a:ext cx="6287" cy="7705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4" descr="https://im0-tub-ru.yandex.net/i?id=afb75745bc302ff807d0020986acba88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0208" y="5301208"/>
            <a:ext cx="1646014" cy="140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989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Скругленный прямоугольник 45"/>
          <p:cNvSpPr/>
          <p:nvPr/>
        </p:nvSpPr>
        <p:spPr>
          <a:xfrm>
            <a:off x="2216375" y="260648"/>
            <a:ext cx="4752528" cy="67313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Логические УУД</a:t>
            </a:r>
            <a:endParaRPr lang="ru-RU" sz="2400" b="1" dirty="0">
              <a:solidFill>
                <a:srgbClr val="002060"/>
              </a:solidFill>
            </a:endParaRPr>
          </a:p>
        </p:txBody>
      </p:sp>
      <p:cxnSp>
        <p:nvCxnSpPr>
          <p:cNvPr id="52" name="Прямая со стрелкой 51"/>
          <p:cNvCxnSpPr>
            <a:stCxn id="46" idx="2"/>
          </p:cNvCxnSpPr>
          <p:nvPr/>
        </p:nvCxnSpPr>
        <p:spPr>
          <a:xfrm>
            <a:off x="4592639" y="933784"/>
            <a:ext cx="0" cy="4981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Скругленный прямоугольник 15"/>
          <p:cNvSpPr/>
          <p:nvPr/>
        </p:nvSpPr>
        <p:spPr>
          <a:xfrm>
            <a:off x="323528" y="1484784"/>
            <a:ext cx="8496944" cy="451730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ru-RU" sz="2000" b="1" dirty="0" smtClean="0">
                <a:solidFill>
                  <a:srgbClr val="002060"/>
                </a:solidFill>
              </a:rPr>
              <a:t>1)анализ </a:t>
            </a:r>
            <a:r>
              <a:rPr lang="ru-RU" sz="2000" b="1" dirty="0">
                <a:solidFill>
                  <a:srgbClr val="002060"/>
                </a:solidFill>
              </a:rPr>
              <a:t>объектов с целью выделения существенных и несущественных признаков; </a:t>
            </a:r>
            <a:endParaRPr lang="ru-RU" sz="2000" b="1" dirty="0" smtClean="0">
              <a:solidFill>
                <a:srgbClr val="002060"/>
              </a:solidFill>
            </a:endParaRPr>
          </a:p>
          <a:p>
            <a:pPr lvl="0" algn="just"/>
            <a:r>
              <a:rPr lang="ru-RU" sz="2000" b="1" dirty="0" smtClean="0">
                <a:solidFill>
                  <a:srgbClr val="002060"/>
                </a:solidFill>
              </a:rPr>
              <a:t>2)синтез </a:t>
            </a:r>
            <a:r>
              <a:rPr lang="ru-RU" sz="2000" b="1" dirty="0">
                <a:solidFill>
                  <a:srgbClr val="002060"/>
                </a:solidFill>
              </a:rPr>
              <a:t>как составление целого из частей, в том числе самостоятельное достраивание, восполнение недостающих компонентов; </a:t>
            </a:r>
            <a:endParaRPr lang="ru-RU" sz="2000" b="1" dirty="0" smtClean="0">
              <a:solidFill>
                <a:srgbClr val="002060"/>
              </a:solidFill>
            </a:endParaRPr>
          </a:p>
          <a:p>
            <a:pPr lvl="0" algn="just"/>
            <a:r>
              <a:rPr lang="ru-RU" sz="2000" b="1" dirty="0" smtClean="0">
                <a:solidFill>
                  <a:srgbClr val="002060"/>
                </a:solidFill>
              </a:rPr>
              <a:t>3) </a:t>
            </a:r>
            <a:r>
              <a:rPr lang="ru-RU" sz="2000" b="1" dirty="0">
                <a:solidFill>
                  <a:srgbClr val="002060"/>
                </a:solidFill>
              </a:rPr>
              <a:t>выбор оснований и критериев для сравнения, классификации объектов; </a:t>
            </a:r>
          </a:p>
          <a:p>
            <a:pPr lvl="0" algn="just"/>
            <a:r>
              <a:rPr lang="ru-RU" sz="2000" b="1" dirty="0">
                <a:solidFill>
                  <a:srgbClr val="002060"/>
                </a:solidFill>
              </a:rPr>
              <a:t>4) подведение информации под понятия, выведение следствий; </a:t>
            </a:r>
          </a:p>
          <a:p>
            <a:pPr lvl="0" algn="just"/>
            <a:r>
              <a:rPr lang="ru-RU" sz="2000" b="1" dirty="0" smtClean="0">
                <a:solidFill>
                  <a:srgbClr val="002060"/>
                </a:solidFill>
              </a:rPr>
              <a:t>5)установление </a:t>
            </a:r>
            <a:r>
              <a:rPr lang="ru-RU" sz="2000" b="1" dirty="0">
                <a:solidFill>
                  <a:srgbClr val="002060"/>
                </a:solidFill>
              </a:rPr>
              <a:t>причинно-следственных связей, построение логической цепи рассуждение, доказательство;</a:t>
            </a:r>
          </a:p>
          <a:p>
            <a:pPr lvl="0" algn="just"/>
            <a:r>
              <a:rPr lang="ru-RU" sz="2000" b="1" dirty="0">
                <a:solidFill>
                  <a:srgbClr val="002060"/>
                </a:solidFill>
              </a:rPr>
              <a:t>6) выдвижение гипотез и их обоснование; </a:t>
            </a:r>
          </a:p>
          <a:p>
            <a:pPr lvl="0" algn="just"/>
            <a:r>
              <a:rPr lang="ru-RU" sz="2000" b="1" dirty="0">
                <a:solidFill>
                  <a:srgbClr val="002060"/>
                </a:solidFill>
              </a:rPr>
              <a:t>7)формулирование проблемы и самостоятельный выбор способов решения проблем творческого и поискового характера. </a:t>
            </a:r>
          </a:p>
          <a:p>
            <a:pPr marL="457200" lvl="0" indent="-457200" algn="just">
              <a:buAutoNum type="arabicParenR"/>
            </a:pPr>
            <a:endParaRPr lang="ru-RU" sz="2000" b="1" dirty="0">
              <a:solidFill>
                <a:srgbClr val="002060"/>
              </a:solidFill>
            </a:endParaRPr>
          </a:p>
        </p:txBody>
      </p:sp>
      <p:pic>
        <p:nvPicPr>
          <p:cNvPr id="5" name="Picture 4" descr="https://im0-tub-ru.yandex.net/i?id=afb75745bc302ff807d0020986acba88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986" y="5442183"/>
            <a:ext cx="1646014" cy="140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2363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515555"/>
            <a:ext cx="770485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</a:rPr>
              <a:t>Важным </a:t>
            </a:r>
            <a:r>
              <a:rPr lang="ru-RU" sz="2000" b="1" dirty="0" err="1">
                <a:solidFill>
                  <a:srgbClr val="002060"/>
                </a:solidFill>
              </a:rPr>
              <a:t>метапредметным</a:t>
            </a:r>
            <a:r>
              <a:rPr lang="ru-RU" sz="2000" b="1" dirty="0">
                <a:solidFill>
                  <a:srgbClr val="002060"/>
                </a:solidFill>
              </a:rPr>
              <a:t> умением является чтение, основанное на сложной многогранной деятельности мозга, в которую включены процессы восприятия, памяти, мышления, внимания, воображения, воли</a:t>
            </a:r>
            <a:r>
              <a:rPr lang="ru-RU" sz="2000" b="1" dirty="0" smtClean="0">
                <a:solidFill>
                  <a:srgbClr val="002060"/>
                </a:solidFill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2000" b="1" dirty="0"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</a:rPr>
              <a:t>Внимание к чтению / смысловому чтению  зафиксировано в Федеральных государственных стандартах начального и общего образования. Здесь чтение   рассматривается в разных аспектах:  и как чтение литературных произведений, и как работа с информацией, и как  основа </a:t>
            </a:r>
            <a:r>
              <a:rPr lang="ru-RU" sz="2000" b="1" dirty="0" err="1">
                <a:solidFill>
                  <a:srgbClr val="002060"/>
                </a:solidFill>
              </a:rPr>
              <a:t>общеучебных</a:t>
            </a:r>
            <a:r>
              <a:rPr lang="ru-RU" sz="2000" b="1" dirty="0">
                <a:solidFill>
                  <a:srgbClr val="002060"/>
                </a:solidFill>
              </a:rPr>
              <a:t> умений. 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Чтение как </a:t>
            </a:r>
            <a:r>
              <a:rPr lang="ru-RU" sz="2800" b="1" dirty="0" err="1" smtClean="0">
                <a:solidFill>
                  <a:srgbClr val="C00000"/>
                </a:solidFill>
              </a:rPr>
              <a:t>метопредметное</a:t>
            </a:r>
            <a:r>
              <a:rPr lang="ru-RU" sz="2800" b="1" dirty="0" smtClean="0">
                <a:solidFill>
                  <a:srgbClr val="C00000"/>
                </a:solidFill>
              </a:rPr>
              <a:t> умение</a:t>
            </a:r>
            <a:endParaRPr lang="ru-RU" sz="2800" b="1" dirty="0">
              <a:solidFill>
                <a:srgbClr val="C00000"/>
              </a:solidFill>
            </a:endParaRPr>
          </a:p>
        </p:txBody>
      </p:sp>
      <p:pic>
        <p:nvPicPr>
          <p:cNvPr id="4" name="Picture 4" descr="https://im0-tub-ru.yandex.net/i?id=afb75745bc302ff807d0020986acba88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0208" y="5301208"/>
            <a:ext cx="1646014" cy="140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851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08007" y="944425"/>
            <a:ext cx="800323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</a:rPr>
              <a:t>Во всём мире чтение рассматривается как технология интеллектуального развития, способ обретения культуры, посредник в общении, средство для решения жизненных проблем </a:t>
            </a:r>
            <a:r>
              <a:rPr lang="ru-RU" sz="2000" b="1" dirty="0" smtClean="0">
                <a:solidFill>
                  <a:srgbClr val="002060"/>
                </a:solidFill>
              </a:rPr>
              <a:t>личности</a:t>
            </a:r>
          </a:p>
          <a:p>
            <a:pPr algn="just"/>
            <a:r>
              <a:rPr lang="ru-RU" sz="2000" b="1" dirty="0" smtClean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ru-RU" sz="2000" b="1" u="sng" dirty="0" smtClean="0">
                <a:solidFill>
                  <a:srgbClr val="002060"/>
                </a:solidFill>
              </a:rPr>
              <a:t>Процесс </a:t>
            </a:r>
            <a:r>
              <a:rPr lang="ru-RU" sz="2000" b="1" u="sng" dirty="0">
                <a:solidFill>
                  <a:srgbClr val="002060"/>
                </a:solidFill>
              </a:rPr>
              <a:t>ч</a:t>
            </a:r>
            <a:r>
              <a:rPr lang="mn-MN" sz="2000" b="1" u="sng" dirty="0">
                <a:solidFill>
                  <a:srgbClr val="002060"/>
                </a:solidFill>
              </a:rPr>
              <a:t>тени</a:t>
            </a:r>
            <a:r>
              <a:rPr lang="ru-RU" sz="2000" b="1" u="sng" dirty="0">
                <a:solidFill>
                  <a:srgbClr val="002060"/>
                </a:solidFill>
              </a:rPr>
              <a:t>я</a:t>
            </a:r>
            <a:r>
              <a:rPr lang="mn-MN" sz="2000" b="1" u="sng" dirty="0">
                <a:solidFill>
                  <a:srgbClr val="002060"/>
                </a:solidFill>
              </a:rPr>
              <a:t> состоит из трех</a:t>
            </a:r>
            <a:r>
              <a:rPr lang="ru-RU" sz="2000" b="1" u="sng" dirty="0">
                <a:solidFill>
                  <a:srgbClr val="002060"/>
                </a:solidFill>
              </a:rPr>
              <a:t> основных этапов</a:t>
            </a:r>
            <a:r>
              <a:rPr lang="mn-MN" sz="2000" b="1" u="sng" dirty="0" smtClean="0">
                <a:solidFill>
                  <a:srgbClr val="002060"/>
                </a:solidFill>
              </a:rPr>
              <a:t>:</a:t>
            </a:r>
            <a:endParaRPr lang="ru-RU" sz="2000" b="1" u="sng" dirty="0" smtClean="0">
              <a:solidFill>
                <a:srgbClr val="002060"/>
              </a:solidFill>
            </a:endParaRPr>
          </a:p>
          <a:p>
            <a:pPr algn="ctr"/>
            <a:endParaRPr lang="ru-RU" sz="2400" b="1" u="sng" dirty="0">
              <a:solidFill>
                <a:srgbClr val="002060"/>
              </a:solidFill>
            </a:endParaRPr>
          </a:p>
          <a:p>
            <a:pPr algn="just"/>
            <a:r>
              <a:rPr lang="mn-MN" sz="2000" b="1" i="1" dirty="0">
                <a:solidFill>
                  <a:srgbClr val="C00000"/>
                </a:solidFill>
              </a:rPr>
              <a:t>Перв</a:t>
            </a:r>
            <a:r>
              <a:rPr lang="ru-RU" sz="2000" b="1" i="1" dirty="0" err="1">
                <a:solidFill>
                  <a:srgbClr val="C00000"/>
                </a:solidFill>
              </a:rPr>
              <a:t>ый</a:t>
            </a:r>
            <a:r>
              <a:rPr lang="ru-RU" sz="2000" b="1" i="1" dirty="0">
                <a:solidFill>
                  <a:srgbClr val="C00000"/>
                </a:solidFill>
              </a:rPr>
              <a:t> этап</a:t>
            </a:r>
            <a:r>
              <a:rPr lang="en-US" sz="2000" b="1" i="1" dirty="0">
                <a:solidFill>
                  <a:srgbClr val="002060"/>
                </a:solidFill>
              </a:rPr>
              <a:t> </a:t>
            </a:r>
            <a:r>
              <a:rPr lang="ru-RU" sz="2000" b="1" dirty="0">
                <a:solidFill>
                  <a:srgbClr val="002060"/>
                </a:solidFill>
              </a:rPr>
              <a:t>-</a:t>
            </a:r>
            <a:r>
              <a:rPr lang="en-US" sz="2000" b="1" i="1" dirty="0">
                <a:solidFill>
                  <a:srgbClr val="002060"/>
                </a:solidFill>
              </a:rPr>
              <a:t> </a:t>
            </a:r>
            <a:r>
              <a:rPr lang="ru-RU" sz="2000" b="1" dirty="0">
                <a:solidFill>
                  <a:srgbClr val="002060"/>
                </a:solidFill>
              </a:rPr>
              <a:t>это восприятие текста,</a:t>
            </a:r>
            <a:r>
              <a:rPr lang="en-US" sz="2000" b="1" dirty="0">
                <a:solidFill>
                  <a:srgbClr val="002060"/>
                </a:solidFill>
              </a:rPr>
              <a:t>   </a:t>
            </a:r>
            <a:r>
              <a:rPr lang="ru-RU" sz="2000" b="1" dirty="0">
                <a:solidFill>
                  <a:srgbClr val="002060"/>
                </a:solidFill>
              </a:rPr>
              <a:t>своеобразная расшифровка его содержания и смысла, когда из отдельных слов, фраз, предложений складывается общее </a:t>
            </a:r>
            <a:r>
              <a:rPr lang="ru-RU" sz="2000" b="1" dirty="0" smtClean="0">
                <a:solidFill>
                  <a:srgbClr val="002060"/>
                </a:solidFill>
              </a:rPr>
              <a:t>содержание</a:t>
            </a:r>
          </a:p>
          <a:p>
            <a:pPr algn="just"/>
            <a:endParaRPr lang="ru-RU" sz="2000" b="1" dirty="0">
              <a:solidFill>
                <a:srgbClr val="002060"/>
              </a:solidFill>
            </a:endParaRPr>
          </a:p>
          <a:p>
            <a:pPr algn="just"/>
            <a:r>
              <a:rPr lang="ru-RU" sz="2000" b="1" i="1" dirty="0">
                <a:solidFill>
                  <a:srgbClr val="C00000"/>
                </a:solidFill>
              </a:rPr>
              <a:t>Второй</a:t>
            </a:r>
            <a:r>
              <a:rPr lang="en-US" sz="2000" b="1" i="1" dirty="0">
                <a:solidFill>
                  <a:srgbClr val="C00000"/>
                </a:solidFill>
              </a:rPr>
              <a:t> </a:t>
            </a:r>
            <a:r>
              <a:rPr lang="ru-RU" sz="2000" b="1" i="1" dirty="0">
                <a:solidFill>
                  <a:srgbClr val="C00000"/>
                </a:solidFill>
              </a:rPr>
              <a:t>этап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>
                <a:solidFill>
                  <a:srgbClr val="002060"/>
                </a:solidFill>
              </a:rPr>
              <a:t>- это объяснение найденных фактов с помощью</a:t>
            </a:r>
            <a:r>
              <a:rPr lang="en-US" sz="2000" b="1" dirty="0">
                <a:solidFill>
                  <a:srgbClr val="002060"/>
                </a:solidFill>
              </a:rPr>
              <a:t> </a:t>
            </a:r>
            <a:r>
              <a:rPr lang="ru-RU" sz="2000" b="1" dirty="0">
                <a:solidFill>
                  <a:srgbClr val="002060"/>
                </a:solidFill>
              </a:rPr>
              <a:t>привлечения имеющихся знаний, интерпретация</a:t>
            </a:r>
            <a:r>
              <a:rPr lang="en-US" sz="2000" b="1" dirty="0">
                <a:solidFill>
                  <a:srgbClr val="002060"/>
                </a:solidFill>
              </a:rPr>
              <a:t> </a:t>
            </a:r>
            <a:r>
              <a:rPr lang="ru-RU" sz="2000" b="1" dirty="0">
                <a:solidFill>
                  <a:srgbClr val="002060"/>
                </a:solidFill>
              </a:rPr>
              <a:t>текста</a:t>
            </a:r>
            <a:r>
              <a:rPr lang="mn-MN" sz="2000" b="1" dirty="0">
                <a:solidFill>
                  <a:srgbClr val="002060"/>
                </a:solidFill>
              </a:rPr>
              <a:t> (</a:t>
            </a:r>
            <a:r>
              <a:rPr lang="ru-RU" sz="2000" b="1" dirty="0">
                <a:solidFill>
                  <a:srgbClr val="002060"/>
                </a:solidFill>
              </a:rPr>
              <a:t>соотнесение с собственным опытом, размышление над контекстом и выводами</a:t>
            </a:r>
            <a:r>
              <a:rPr lang="mn-MN" sz="2000" b="1" dirty="0" smtClean="0">
                <a:solidFill>
                  <a:srgbClr val="002060"/>
                </a:solidFill>
              </a:rPr>
              <a:t>)</a:t>
            </a:r>
            <a:r>
              <a:rPr lang="ru-RU" sz="2000" b="1" dirty="0" smtClean="0">
                <a:solidFill>
                  <a:srgbClr val="002060"/>
                </a:solidFill>
              </a:rPr>
              <a:t>, </a:t>
            </a:r>
            <a:r>
              <a:rPr lang="ru-RU" sz="2000" b="1" dirty="0">
                <a:solidFill>
                  <a:srgbClr val="002060"/>
                </a:solidFill>
              </a:rPr>
              <a:t>извлечение </a:t>
            </a:r>
            <a:r>
              <a:rPr lang="ru-RU" sz="2000" b="1" dirty="0" smtClean="0">
                <a:solidFill>
                  <a:srgbClr val="002060"/>
                </a:solidFill>
              </a:rPr>
              <a:t> «смыслов»</a:t>
            </a:r>
          </a:p>
          <a:p>
            <a:pPr algn="just"/>
            <a:endParaRPr lang="ru-RU" sz="2000" b="1" dirty="0">
              <a:solidFill>
                <a:srgbClr val="002060"/>
              </a:solidFill>
            </a:endParaRPr>
          </a:p>
          <a:p>
            <a:pPr algn="just"/>
            <a:r>
              <a:rPr lang="ru-RU" sz="2000" b="1" i="1" dirty="0">
                <a:solidFill>
                  <a:srgbClr val="C00000"/>
                </a:solidFill>
              </a:rPr>
              <a:t>Третий этап</a:t>
            </a:r>
            <a:r>
              <a:rPr lang="en-US" sz="2000" b="1" i="1" dirty="0">
                <a:solidFill>
                  <a:srgbClr val="002060"/>
                </a:solidFill>
              </a:rPr>
              <a:t> </a:t>
            </a:r>
            <a:r>
              <a:rPr lang="ru-RU" sz="2000" b="1" dirty="0">
                <a:solidFill>
                  <a:srgbClr val="002060"/>
                </a:solidFill>
              </a:rPr>
              <a:t>-</a:t>
            </a:r>
            <a:r>
              <a:rPr lang="en-US" sz="2000" b="1" i="1" dirty="0">
                <a:solidFill>
                  <a:srgbClr val="002060"/>
                </a:solidFill>
              </a:rPr>
              <a:t> </a:t>
            </a:r>
            <a:r>
              <a:rPr lang="ru-RU" sz="2000" b="1" dirty="0">
                <a:solidFill>
                  <a:srgbClr val="002060"/>
                </a:solidFill>
              </a:rPr>
              <a:t>это создание собственного нового смысла, то есть</a:t>
            </a:r>
            <a:r>
              <a:rPr lang="en-US" sz="2000" b="1" dirty="0">
                <a:solidFill>
                  <a:srgbClr val="002060"/>
                </a:solidFill>
              </a:rPr>
              <a:t> </a:t>
            </a:r>
            <a:r>
              <a:rPr lang="ru-RU" sz="2000" b="1" dirty="0">
                <a:solidFill>
                  <a:srgbClr val="002060"/>
                </a:solidFill>
              </a:rPr>
              <a:t>“присвоение”</a:t>
            </a:r>
            <a:r>
              <a:rPr lang="en-US" sz="2000" b="1" dirty="0">
                <a:solidFill>
                  <a:srgbClr val="002060"/>
                </a:solidFill>
              </a:rPr>
              <a:t> </a:t>
            </a:r>
            <a:r>
              <a:rPr lang="ru-RU" sz="2000" b="1" dirty="0">
                <a:solidFill>
                  <a:srgbClr val="002060"/>
                </a:solidFill>
              </a:rPr>
              <a:t> новых</a:t>
            </a:r>
            <a:r>
              <a:rPr lang="en-US" sz="2000" b="1" dirty="0">
                <a:solidFill>
                  <a:srgbClr val="002060"/>
                </a:solidFill>
              </a:rPr>
              <a:t> </a:t>
            </a:r>
            <a:r>
              <a:rPr lang="ru-RU" sz="2000" b="1" dirty="0">
                <a:solidFill>
                  <a:srgbClr val="002060"/>
                </a:solidFill>
              </a:rPr>
              <a:t>знаний, использование их как собственных в результате размышления над </a:t>
            </a:r>
            <a:r>
              <a:rPr lang="ru-RU" sz="2000" b="1" dirty="0" smtClean="0">
                <a:solidFill>
                  <a:srgbClr val="002060"/>
                </a:solidFill>
              </a:rPr>
              <a:t>информацией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 txBox="1">
            <a:spLocks/>
          </p:cNvSpPr>
          <p:nvPr/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>
                <a:solidFill>
                  <a:srgbClr val="C00000"/>
                </a:solidFill>
              </a:rPr>
              <a:t>Чтение как </a:t>
            </a:r>
            <a:r>
              <a:rPr lang="ru-RU" sz="2800" b="1" dirty="0" err="1" smtClean="0">
                <a:solidFill>
                  <a:srgbClr val="C00000"/>
                </a:solidFill>
              </a:rPr>
              <a:t>метопредметное</a:t>
            </a:r>
            <a:r>
              <a:rPr lang="ru-RU" sz="2800" b="1" dirty="0" smtClean="0">
                <a:solidFill>
                  <a:srgbClr val="C00000"/>
                </a:solidFill>
              </a:rPr>
              <a:t> умение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946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4" descr="https://im0-tub-ru.yandex.net/i?id=afb75745bc302ff807d0020986acba88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986" y="5449645"/>
            <a:ext cx="1646014" cy="140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11560" y="836712"/>
            <a:ext cx="80752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2060"/>
                </a:solidFill>
              </a:rPr>
              <a:t>Актуальность </a:t>
            </a:r>
            <a:r>
              <a:rPr lang="ru-RU" sz="2000" b="1" dirty="0">
                <a:solidFill>
                  <a:srgbClr val="002060"/>
                </a:solidFill>
              </a:rPr>
              <a:t>методической проблемы  формирования и развития читательской </a:t>
            </a:r>
            <a:r>
              <a:rPr lang="ru-RU" sz="2000" b="1" dirty="0" smtClean="0">
                <a:solidFill>
                  <a:srgbClr val="002060"/>
                </a:solidFill>
              </a:rPr>
              <a:t>грамотности </a:t>
            </a:r>
            <a:r>
              <a:rPr lang="ru-RU" sz="2000" b="1" dirty="0">
                <a:solidFill>
                  <a:srgbClr val="002060"/>
                </a:solidFill>
              </a:rPr>
              <a:t>обусловлена не только   трудностями, с которыми сталкиваются школьники при  работе с  текстом, предлагаемым на ОГЭ и ЕГЭ, но и низкими показателями результатов международных исследований в области чтения, общими слабыми проявлениями читательской культуры в современном обществе.</a:t>
            </a:r>
          </a:p>
        </p:txBody>
      </p:sp>
      <p:sp>
        <p:nvSpPr>
          <p:cNvPr id="3" name="Заголовок 2"/>
          <p:cNvSpPr txBox="1">
            <a:spLocks/>
          </p:cNvSpPr>
          <p:nvPr/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>
                <a:solidFill>
                  <a:srgbClr val="C00000"/>
                </a:solidFill>
              </a:rPr>
              <a:t>Чтение – это проблема?</a:t>
            </a:r>
            <a:endParaRPr lang="ru-RU" sz="2800" b="1" dirty="0">
              <a:solidFill>
                <a:srgbClr val="C00000"/>
              </a:solidFill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364704" y="2924944"/>
            <a:ext cx="8568952" cy="2692896"/>
            <a:chOff x="323528" y="3594720"/>
            <a:chExt cx="8568952" cy="2692896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323528" y="5178896"/>
              <a:ext cx="2664296" cy="1023245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rgbClr val="002060"/>
                  </a:solidFill>
                </a:rPr>
                <a:t>Психофизиологические причины</a:t>
              </a: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3275856" y="5178896"/>
              <a:ext cx="2577186" cy="1058416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rgbClr val="002060"/>
                  </a:solidFill>
                </a:rPr>
                <a:t>Причины, </a:t>
              </a:r>
              <a:r>
                <a:rPr lang="ru-RU" b="1" dirty="0">
                  <a:solidFill>
                    <a:srgbClr val="002060"/>
                  </a:solidFill>
                </a:rPr>
                <a:t>связанные с низким уровнем речевого </a:t>
              </a:r>
              <a:r>
                <a:rPr lang="ru-RU" b="1" dirty="0" smtClean="0">
                  <a:solidFill>
                    <a:srgbClr val="002060"/>
                  </a:solidFill>
                </a:rPr>
                <a:t>развития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6228184" y="5157192"/>
              <a:ext cx="2664296" cy="11304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rgbClr val="002060"/>
                  </a:solidFill>
                </a:rPr>
                <a:t>Причины, </a:t>
              </a:r>
              <a:r>
                <a:rPr lang="ru-RU" b="1" dirty="0">
                  <a:solidFill>
                    <a:srgbClr val="002060"/>
                  </a:solidFill>
                </a:rPr>
                <a:t>связанные с </a:t>
              </a:r>
              <a:r>
                <a:rPr lang="ru-RU" b="1" dirty="0" err="1" smtClean="0">
                  <a:solidFill>
                    <a:srgbClr val="002060"/>
                  </a:solidFill>
                </a:rPr>
                <a:t>несформированностью</a:t>
              </a:r>
              <a:r>
                <a:rPr lang="ru-RU" b="1" dirty="0" smtClean="0">
                  <a:solidFill>
                    <a:srgbClr val="002060"/>
                  </a:solidFill>
                </a:rPr>
                <a:t> </a:t>
              </a:r>
              <a:r>
                <a:rPr lang="ru-RU" b="1" dirty="0">
                  <a:solidFill>
                    <a:srgbClr val="002060"/>
                  </a:solidFill>
                </a:rPr>
                <a:t>навыков смыслового чтения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2841429" y="3594720"/>
              <a:ext cx="3615502" cy="914400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>
                  <a:solidFill>
                    <a:srgbClr val="002060"/>
                  </a:solidFill>
                </a:rPr>
                <a:t>Причины снижения читательской грамотности</a:t>
              </a:r>
              <a:endParaRPr lang="ru-RU" sz="2000" b="1" dirty="0">
                <a:solidFill>
                  <a:srgbClr val="002060"/>
                </a:solidFill>
              </a:endParaRP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 flipH="1">
              <a:off x="4649180" y="4487416"/>
              <a:ext cx="7551" cy="66977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 flipH="1">
              <a:off x="1835323" y="4509120"/>
              <a:ext cx="2881065" cy="66977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 стрелкой 11"/>
            <p:cNvCxnSpPr>
              <a:stCxn id="7" idx="2"/>
            </p:cNvCxnSpPr>
            <p:nvPr/>
          </p:nvCxnSpPr>
          <p:spPr>
            <a:xfrm>
              <a:off x="4649180" y="4509120"/>
              <a:ext cx="2875790" cy="64807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/>
          <p:cNvSpPr txBox="1"/>
          <p:nvPr/>
        </p:nvSpPr>
        <p:spPr>
          <a:xfrm>
            <a:off x="1547663" y="3284984"/>
            <a:ext cx="64087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Каковы же объективные причины 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снижения читательской грамотности 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современных школьников?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91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18" grpId="0"/>
      <p:bldP spid="18" grpId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637</TotalTime>
  <Words>2017</Words>
  <Application>Microsoft Office PowerPoint</Application>
  <PresentationFormat>Экран (4:3)</PresentationFormat>
  <Paragraphs>283</Paragraphs>
  <Slides>36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Тема Office</vt:lpstr>
      <vt:lpstr>Чтение как метапредметное умение  и метапредметный результат современного образования</vt:lpstr>
      <vt:lpstr>Федор Решетников. Опять двойка(1952г.)  </vt:lpstr>
      <vt:lpstr> Каков результат современного образования? </vt:lpstr>
      <vt:lpstr>Вопросы для осмысления</vt:lpstr>
      <vt:lpstr>Презентация PowerPoint</vt:lpstr>
      <vt:lpstr>Презентация PowerPoint</vt:lpstr>
      <vt:lpstr>Чтение как метопредметное умение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Коптяева Т.Е.</dc:creator>
  <cp:lastModifiedBy>ИМЦ</cp:lastModifiedBy>
  <cp:revision>51</cp:revision>
  <dcterms:created xsi:type="dcterms:W3CDTF">2018-01-03T11:04:09Z</dcterms:created>
  <dcterms:modified xsi:type="dcterms:W3CDTF">2018-07-26T06:52:30Z</dcterms:modified>
</cp:coreProperties>
</file>