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697" r:id="rId4"/>
    <p:sldId id="699" r:id="rId5"/>
    <p:sldId id="700" r:id="rId6"/>
    <p:sldId id="698" r:id="rId7"/>
    <p:sldId id="701" r:id="rId8"/>
    <p:sldId id="702" r:id="rId9"/>
    <p:sldId id="703" r:id="rId10"/>
    <p:sldId id="704" r:id="rId11"/>
    <p:sldId id="695" r:id="rId12"/>
    <p:sldId id="696" r:id="rId13"/>
    <p:sldId id="69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97" d="100"/>
          <a:sy n="97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0E9C9-04FE-42F1-9A07-5ACEF0B577F4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90C51FA-5929-488D-B3B8-C85E7940D83C}">
      <dgm:prSet phldrT="[Текст]"/>
      <dgm:spPr/>
      <dgm:t>
        <a:bodyPr/>
        <a:lstStyle/>
        <a:p>
          <a:r>
            <a:rPr lang="ru-RU" b="1" dirty="0"/>
            <a:t>Наличие некоторой группы неуспевающих (практически в любой ОО)</a:t>
          </a:r>
        </a:p>
      </dgm:t>
    </dgm:pt>
    <dgm:pt modelId="{37B10DAA-3678-4BC0-9B64-3C3C91390845}" type="parTrans" cxnId="{DDD163A8-4011-48A3-923A-D3E75627748C}">
      <dgm:prSet/>
      <dgm:spPr/>
      <dgm:t>
        <a:bodyPr/>
        <a:lstStyle/>
        <a:p>
          <a:endParaRPr lang="ru-RU" b="1"/>
        </a:p>
      </dgm:t>
    </dgm:pt>
    <dgm:pt modelId="{518F304D-110F-48CA-8386-0C156C9DA67B}" type="sibTrans" cxnId="{DDD163A8-4011-48A3-923A-D3E75627748C}">
      <dgm:prSet/>
      <dgm:spPr/>
      <dgm:t>
        <a:bodyPr/>
        <a:lstStyle/>
        <a:p>
          <a:endParaRPr lang="ru-RU" b="1"/>
        </a:p>
      </dgm:t>
    </dgm:pt>
    <dgm:pt modelId="{D0B81E0A-064C-49A1-BA73-DB2EA10C450B}">
      <dgm:prSet phldrT="[Текст]"/>
      <dgm:spPr/>
      <dgm:t>
        <a:bodyPr/>
        <a:lstStyle/>
        <a:p>
          <a:r>
            <a:rPr lang="ru-RU" b="1" dirty="0"/>
            <a:t>Наличие существенных факторов риска снижения в ОО образовательных результатов (ресурсные дефициты, особенности контингента обучающихся, социально-экономический контекст и т.п.)</a:t>
          </a:r>
        </a:p>
      </dgm:t>
    </dgm:pt>
    <dgm:pt modelId="{8F6FDC5A-0BFB-4DA5-A9E3-30DBE7254BA8}" type="parTrans" cxnId="{A09C151F-25FA-4997-BA4D-F1918253C772}">
      <dgm:prSet/>
      <dgm:spPr/>
      <dgm:t>
        <a:bodyPr/>
        <a:lstStyle/>
        <a:p>
          <a:endParaRPr lang="ru-RU" b="1"/>
        </a:p>
      </dgm:t>
    </dgm:pt>
    <dgm:pt modelId="{721B300C-11D4-4B62-AEF7-7A1D0B99D986}" type="sibTrans" cxnId="{A09C151F-25FA-4997-BA4D-F1918253C772}">
      <dgm:prSet/>
      <dgm:spPr/>
      <dgm:t>
        <a:bodyPr/>
        <a:lstStyle/>
        <a:p>
          <a:endParaRPr lang="ru-RU" b="1"/>
        </a:p>
      </dgm:t>
    </dgm:pt>
    <dgm:pt modelId="{5C48A59F-491B-4E44-80AE-F79EBDF8FD5F}">
      <dgm:prSet phldrT="[Текст]"/>
      <dgm:spPr/>
      <dgm:t>
        <a:bodyPr/>
        <a:lstStyle/>
        <a:p>
          <a:r>
            <a:rPr lang="ru-RU" b="1" dirty="0"/>
            <a:t>Наличие в ОО значительной части обучающихся, уже демонстрирующих признаки учебной </a:t>
          </a:r>
          <a:r>
            <a:rPr lang="ru-RU" b="1" dirty="0" err="1"/>
            <a:t>неуспешности</a:t>
          </a:r>
          <a:r>
            <a:rPr lang="ru-RU" b="1" dirty="0"/>
            <a:t>, проявляющиеся в фактической неуспеваемости (школы с низкими образовательными результатами)</a:t>
          </a:r>
        </a:p>
      </dgm:t>
    </dgm:pt>
    <dgm:pt modelId="{21CE559E-418D-4A20-928D-014E9FAB138E}" type="parTrans" cxnId="{29BB7E74-7581-435C-A79B-53D8CEFA8791}">
      <dgm:prSet/>
      <dgm:spPr/>
      <dgm:t>
        <a:bodyPr/>
        <a:lstStyle/>
        <a:p>
          <a:endParaRPr lang="ru-RU" b="1"/>
        </a:p>
      </dgm:t>
    </dgm:pt>
    <dgm:pt modelId="{6C1B74EE-5B31-42DD-BE93-E0D3A4A185D8}" type="sibTrans" cxnId="{29BB7E74-7581-435C-A79B-53D8CEFA8791}">
      <dgm:prSet/>
      <dgm:spPr/>
      <dgm:t>
        <a:bodyPr/>
        <a:lstStyle/>
        <a:p>
          <a:endParaRPr lang="ru-RU" b="1"/>
        </a:p>
      </dgm:t>
    </dgm:pt>
    <dgm:pt modelId="{8AA816F0-0F8A-473E-8A9B-29B825119185}" type="pres">
      <dgm:prSet presAssocID="{38E0E9C9-04FE-42F1-9A07-5ACEF0B57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8DE4C-96A4-4171-8DF8-0D5BB82CBFEE}" type="pres">
      <dgm:prSet presAssocID="{B90C51FA-5929-488D-B3B8-C85E7940D8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898E0-08CD-485C-B05F-25426F360705}" type="pres">
      <dgm:prSet presAssocID="{518F304D-110F-48CA-8386-0C156C9DA67B}" presName="sibTrans" presStyleCnt="0"/>
      <dgm:spPr/>
    </dgm:pt>
    <dgm:pt modelId="{D235206D-9D22-4309-80C5-E1FC404F4C1C}" type="pres">
      <dgm:prSet presAssocID="{D0B81E0A-064C-49A1-BA73-DB2EA10C45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1A86B-ECA1-4B3E-A5A7-C16C514DC727}" type="pres">
      <dgm:prSet presAssocID="{721B300C-11D4-4B62-AEF7-7A1D0B99D986}" presName="sibTrans" presStyleCnt="0"/>
      <dgm:spPr/>
    </dgm:pt>
    <dgm:pt modelId="{194E81AA-8D4A-4226-B390-5A4297BDE6B8}" type="pres">
      <dgm:prSet presAssocID="{5C48A59F-491B-4E44-80AE-F79EBDF8FD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C151F-25FA-4997-BA4D-F1918253C772}" srcId="{38E0E9C9-04FE-42F1-9A07-5ACEF0B577F4}" destId="{D0B81E0A-064C-49A1-BA73-DB2EA10C450B}" srcOrd="1" destOrd="0" parTransId="{8F6FDC5A-0BFB-4DA5-A9E3-30DBE7254BA8}" sibTransId="{721B300C-11D4-4B62-AEF7-7A1D0B99D986}"/>
    <dgm:cxn modelId="{DDD163A8-4011-48A3-923A-D3E75627748C}" srcId="{38E0E9C9-04FE-42F1-9A07-5ACEF0B577F4}" destId="{B90C51FA-5929-488D-B3B8-C85E7940D83C}" srcOrd="0" destOrd="0" parTransId="{37B10DAA-3678-4BC0-9B64-3C3C91390845}" sibTransId="{518F304D-110F-48CA-8386-0C156C9DA67B}"/>
    <dgm:cxn modelId="{399695F6-C3A4-4988-973F-865B24936AF1}" type="presOf" srcId="{D0B81E0A-064C-49A1-BA73-DB2EA10C450B}" destId="{D235206D-9D22-4309-80C5-E1FC404F4C1C}" srcOrd="0" destOrd="0" presId="urn:microsoft.com/office/officeart/2005/8/layout/default"/>
    <dgm:cxn modelId="{E7E4A660-8033-42FE-965C-571ADB4A46A3}" type="presOf" srcId="{38E0E9C9-04FE-42F1-9A07-5ACEF0B577F4}" destId="{8AA816F0-0F8A-473E-8A9B-29B825119185}" srcOrd="0" destOrd="0" presId="urn:microsoft.com/office/officeart/2005/8/layout/default"/>
    <dgm:cxn modelId="{45B9C941-AF68-47B1-AF35-1E4C23F32432}" type="presOf" srcId="{B90C51FA-5929-488D-B3B8-C85E7940D83C}" destId="{DBB8DE4C-96A4-4171-8DF8-0D5BB82CBFEE}" srcOrd="0" destOrd="0" presId="urn:microsoft.com/office/officeart/2005/8/layout/default"/>
    <dgm:cxn modelId="{29BB7E74-7581-435C-A79B-53D8CEFA8791}" srcId="{38E0E9C9-04FE-42F1-9A07-5ACEF0B577F4}" destId="{5C48A59F-491B-4E44-80AE-F79EBDF8FD5F}" srcOrd="2" destOrd="0" parTransId="{21CE559E-418D-4A20-928D-014E9FAB138E}" sibTransId="{6C1B74EE-5B31-42DD-BE93-E0D3A4A185D8}"/>
    <dgm:cxn modelId="{4289B904-DF1D-4167-80DA-F1446D5249C5}" type="presOf" srcId="{5C48A59F-491B-4E44-80AE-F79EBDF8FD5F}" destId="{194E81AA-8D4A-4226-B390-5A4297BDE6B8}" srcOrd="0" destOrd="0" presId="urn:microsoft.com/office/officeart/2005/8/layout/default"/>
    <dgm:cxn modelId="{8F25E0C7-D83F-45F9-B906-5AD6E0FD4464}" type="presParOf" srcId="{8AA816F0-0F8A-473E-8A9B-29B825119185}" destId="{DBB8DE4C-96A4-4171-8DF8-0D5BB82CBFEE}" srcOrd="0" destOrd="0" presId="urn:microsoft.com/office/officeart/2005/8/layout/default"/>
    <dgm:cxn modelId="{7D1BEC00-2AB7-49F4-859B-9F3AB76D0459}" type="presParOf" srcId="{8AA816F0-0F8A-473E-8A9B-29B825119185}" destId="{40F898E0-08CD-485C-B05F-25426F360705}" srcOrd="1" destOrd="0" presId="urn:microsoft.com/office/officeart/2005/8/layout/default"/>
    <dgm:cxn modelId="{5A4827C1-2B57-41D9-83ED-D9BA9EF9EFD7}" type="presParOf" srcId="{8AA816F0-0F8A-473E-8A9B-29B825119185}" destId="{D235206D-9D22-4309-80C5-E1FC404F4C1C}" srcOrd="2" destOrd="0" presId="urn:microsoft.com/office/officeart/2005/8/layout/default"/>
    <dgm:cxn modelId="{33BDD2F0-DAF0-4C9D-86EE-CC02127757BD}" type="presParOf" srcId="{8AA816F0-0F8A-473E-8A9B-29B825119185}" destId="{80B1A86B-ECA1-4B3E-A5A7-C16C514DC727}" srcOrd="3" destOrd="0" presId="urn:microsoft.com/office/officeart/2005/8/layout/default"/>
    <dgm:cxn modelId="{C1E43189-1713-4DD8-BC5F-AB0E061D1B4A}" type="presParOf" srcId="{8AA816F0-0F8A-473E-8A9B-29B825119185}" destId="{194E81AA-8D4A-4226-B390-5A4297BDE6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0E9C9-04FE-42F1-9A07-5ACEF0B577F4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90C51FA-5929-488D-B3B8-C85E7940D83C}">
      <dgm:prSet phldrT="[Текст]"/>
      <dgm:spPr/>
      <dgm:t>
        <a:bodyPr/>
        <a:lstStyle/>
        <a:p>
          <a:r>
            <a:rPr lang="ru-RU" b="1" dirty="0"/>
            <a:t>Наличие некоторой группы неуспевающих (практически в любой ОО)</a:t>
          </a:r>
        </a:p>
      </dgm:t>
    </dgm:pt>
    <dgm:pt modelId="{37B10DAA-3678-4BC0-9B64-3C3C91390845}" type="parTrans" cxnId="{DDD163A8-4011-48A3-923A-D3E75627748C}">
      <dgm:prSet/>
      <dgm:spPr/>
      <dgm:t>
        <a:bodyPr/>
        <a:lstStyle/>
        <a:p>
          <a:endParaRPr lang="ru-RU" b="1"/>
        </a:p>
      </dgm:t>
    </dgm:pt>
    <dgm:pt modelId="{518F304D-110F-48CA-8386-0C156C9DA67B}" type="sibTrans" cxnId="{DDD163A8-4011-48A3-923A-D3E75627748C}">
      <dgm:prSet/>
      <dgm:spPr/>
      <dgm:t>
        <a:bodyPr/>
        <a:lstStyle/>
        <a:p>
          <a:endParaRPr lang="ru-RU" b="1"/>
        </a:p>
      </dgm:t>
    </dgm:pt>
    <dgm:pt modelId="{5C48A59F-491B-4E44-80AE-F79EBDF8FD5F}">
      <dgm:prSet phldrT="[Текст]"/>
      <dgm:spPr/>
      <dgm:t>
        <a:bodyPr/>
        <a:lstStyle/>
        <a:p>
          <a:r>
            <a:rPr lang="ru-RU" b="1" dirty="0"/>
            <a:t>Наличие в ОО значительной части обучающихся, уже демонстрирующих признаки учебной </a:t>
          </a:r>
          <a:r>
            <a:rPr lang="ru-RU" b="1" dirty="0" err="1"/>
            <a:t>неуспешности</a:t>
          </a:r>
          <a:r>
            <a:rPr lang="ru-RU" b="1" dirty="0"/>
            <a:t>, проявляющиеся в фактической неуспеваемости (школы с низкими образовательными результатами)</a:t>
          </a:r>
        </a:p>
      </dgm:t>
    </dgm:pt>
    <dgm:pt modelId="{6C1B74EE-5B31-42DD-BE93-E0D3A4A185D8}" type="sibTrans" cxnId="{29BB7E74-7581-435C-A79B-53D8CEFA8791}">
      <dgm:prSet/>
      <dgm:spPr/>
      <dgm:t>
        <a:bodyPr/>
        <a:lstStyle/>
        <a:p>
          <a:endParaRPr lang="ru-RU" b="1"/>
        </a:p>
      </dgm:t>
    </dgm:pt>
    <dgm:pt modelId="{21CE559E-418D-4A20-928D-014E9FAB138E}" type="parTrans" cxnId="{29BB7E74-7581-435C-A79B-53D8CEFA8791}">
      <dgm:prSet/>
      <dgm:spPr/>
      <dgm:t>
        <a:bodyPr/>
        <a:lstStyle/>
        <a:p>
          <a:endParaRPr lang="ru-RU" b="1"/>
        </a:p>
      </dgm:t>
    </dgm:pt>
    <dgm:pt modelId="{8AA816F0-0F8A-473E-8A9B-29B825119185}" type="pres">
      <dgm:prSet presAssocID="{38E0E9C9-04FE-42F1-9A07-5ACEF0B57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8DE4C-96A4-4171-8DF8-0D5BB82CBFEE}" type="pres">
      <dgm:prSet presAssocID="{B90C51FA-5929-488D-B3B8-C85E7940D83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898E0-08CD-485C-B05F-25426F360705}" type="pres">
      <dgm:prSet presAssocID="{518F304D-110F-48CA-8386-0C156C9DA67B}" presName="sibTrans" presStyleCnt="0"/>
      <dgm:spPr/>
    </dgm:pt>
    <dgm:pt modelId="{194E81AA-8D4A-4226-B390-5A4297BDE6B8}" type="pres">
      <dgm:prSet presAssocID="{5C48A59F-491B-4E44-80AE-F79EBDF8FD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06F78-8D80-49E0-8FE3-4DFC647AB0B1}" type="presOf" srcId="{38E0E9C9-04FE-42F1-9A07-5ACEF0B577F4}" destId="{8AA816F0-0F8A-473E-8A9B-29B825119185}" srcOrd="0" destOrd="0" presId="urn:microsoft.com/office/officeart/2005/8/layout/default"/>
    <dgm:cxn modelId="{D5A9F123-768C-4C78-ABA8-16F51DE3EDE3}" type="presOf" srcId="{5C48A59F-491B-4E44-80AE-F79EBDF8FD5F}" destId="{194E81AA-8D4A-4226-B390-5A4297BDE6B8}" srcOrd="0" destOrd="0" presId="urn:microsoft.com/office/officeart/2005/8/layout/default"/>
    <dgm:cxn modelId="{F362D8CF-16EE-4097-943B-AA4AB0DC21A8}" type="presOf" srcId="{B90C51FA-5929-488D-B3B8-C85E7940D83C}" destId="{DBB8DE4C-96A4-4171-8DF8-0D5BB82CBFEE}" srcOrd="0" destOrd="0" presId="urn:microsoft.com/office/officeart/2005/8/layout/default"/>
    <dgm:cxn modelId="{29BB7E74-7581-435C-A79B-53D8CEFA8791}" srcId="{38E0E9C9-04FE-42F1-9A07-5ACEF0B577F4}" destId="{5C48A59F-491B-4E44-80AE-F79EBDF8FD5F}" srcOrd="1" destOrd="0" parTransId="{21CE559E-418D-4A20-928D-014E9FAB138E}" sibTransId="{6C1B74EE-5B31-42DD-BE93-E0D3A4A185D8}"/>
    <dgm:cxn modelId="{DDD163A8-4011-48A3-923A-D3E75627748C}" srcId="{38E0E9C9-04FE-42F1-9A07-5ACEF0B577F4}" destId="{B90C51FA-5929-488D-B3B8-C85E7940D83C}" srcOrd="0" destOrd="0" parTransId="{37B10DAA-3678-4BC0-9B64-3C3C91390845}" sibTransId="{518F304D-110F-48CA-8386-0C156C9DA67B}"/>
    <dgm:cxn modelId="{0AABBBDB-1D3A-4CDF-B80D-B461031AE236}" type="presParOf" srcId="{8AA816F0-0F8A-473E-8A9B-29B825119185}" destId="{DBB8DE4C-96A4-4171-8DF8-0D5BB82CBFEE}" srcOrd="0" destOrd="0" presId="urn:microsoft.com/office/officeart/2005/8/layout/default"/>
    <dgm:cxn modelId="{8C6DCE88-0D06-4986-A738-25282BF40D3C}" type="presParOf" srcId="{8AA816F0-0F8A-473E-8A9B-29B825119185}" destId="{40F898E0-08CD-485C-B05F-25426F360705}" srcOrd="1" destOrd="0" presId="urn:microsoft.com/office/officeart/2005/8/layout/default"/>
    <dgm:cxn modelId="{7EC38589-918E-46F9-A394-A50D3FA94B5F}" type="presParOf" srcId="{8AA816F0-0F8A-473E-8A9B-29B825119185}" destId="{194E81AA-8D4A-4226-B390-5A4297BDE6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3CB8C-5A79-4E27-8C26-592116492871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3276C75-B0B9-404A-B4E6-48A5D9B31006}">
      <dgm:prSet phldrT="[Текст]"/>
      <dgm:spPr/>
      <dgm:t>
        <a:bodyPr/>
        <a:lstStyle/>
        <a:p>
          <a:r>
            <a:rPr lang="ru-RU" b="1" dirty="0"/>
            <a:t>- проведение анализа проблемных ситуаций в образовательных организациях (в том числе в рамках проведения анализа результатов процедур оценки качества образования) и принятии соответствующих муниципальных мер для их устранения</a:t>
          </a:r>
        </a:p>
        <a:p>
          <a:r>
            <a:rPr lang="ru-RU" b="1" dirty="0"/>
            <a:t>- содействие региону в реализации мер, направленных на ликвидацию ресурсных дефицитов в школах, функционирующих в условиях рисков снижения образовательных результатов;</a:t>
          </a:r>
        </a:p>
        <a:p>
          <a:r>
            <a:rPr lang="ru-RU" b="1" dirty="0"/>
            <a:t>− содействие региону в реализации мер в рамках других управленческих направлений (см. 2.1; 2.2)</a:t>
          </a:r>
        </a:p>
      </dgm:t>
    </dgm:pt>
    <dgm:pt modelId="{581F1608-12B9-453A-A2B5-EEB7A50DDD7E}" type="parTrans" cxnId="{18E742B4-4FB7-4147-B785-C8232350458F}">
      <dgm:prSet/>
      <dgm:spPr/>
      <dgm:t>
        <a:bodyPr/>
        <a:lstStyle/>
        <a:p>
          <a:endParaRPr lang="ru-RU"/>
        </a:p>
      </dgm:t>
    </dgm:pt>
    <dgm:pt modelId="{0D1D3E18-0B0D-4F98-8758-2B8466C4BCFC}" type="sibTrans" cxnId="{18E742B4-4FB7-4147-B785-C8232350458F}">
      <dgm:prSet/>
      <dgm:spPr/>
      <dgm:t>
        <a:bodyPr/>
        <a:lstStyle/>
        <a:p>
          <a:endParaRPr lang="ru-RU"/>
        </a:p>
      </dgm:t>
    </dgm:pt>
    <dgm:pt modelId="{C687A9FA-E5FA-49D5-ADF0-EB0F332BBF8D}">
      <dgm:prSet phldrT="[Текст]"/>
      <dgm:spPr/>
      <dgm:t>
        <a:bodyPr/>
        <a:lstStyle/>
        <a:p>
          <a:r>
            <a:rPr lang="ru-RU" b="1" dirty="0"/>
            <a:t>- системная работа по снижению влияния конкретных негативных факторов</a:t>
          </a:r>
        </a:p>
        <a:p>
          <a:r>
            <a:rPr lang="ru-RU" b="1" dirty="0"/>
            <a:t>- содействие региону в реализации мер профилактики учебной </a:t>
          </a:r>
          <a:r>
            <a:rPr lang="ru-RU" b="1" dirty="0" err="1"/>
            <a:t>неуспешности</a:t>
          </a:r>
          <a:r>
            <a:rPr lang="ru-RU" b="1" dirty="0"/>
            <a:t> в ОО муниципалитета</a:t>
          </a:r>
        </a:p>
      </dgm:t>
    </dgm:pt>
    <dgm:pt modelId="{CAFF62E5-B7CB-49CE-B7CD-A115AEBAFD1F}" type="parTrans" cxnId="{92FF8E2B-9114-49EF-B894-AF5F85DA1B4D}">
      <dgm:prSet/>
      <dgm:spPr/>
      <dgm:t>
        <a:bodyPr/>
        <a:lstStyle/>
        <a:p>
          <a:endParaRPr lang="ru-RU"/>
        </a:p>
      </dgm:t>
    </dgm:pt>
    <dgm:pt modelId="{00B6AE2D-970C-47B0-9BF2-A27AC78AA2B2}" type="sibTrans" cxnId="{92FF8E2B-9114-49EF-B894-AF5F85DA1B4D}">
      <dgm:prSet/>
      <dgm:spPr/>
      <dgm:t>
        <a:bodyPr/>
        <a:lstStyle/>
        <a:p>
          <a:endParaRPr lang="ru-RU"/>
        </a:p>
      </dgm:t>
    </dgm:pt>
    <dgm:pt modelId="{92C26E85-A704-4B83-829F-F9376B7E21BC}" type="pres">
      <dgm:prSet presAssocID="{9693CB8C-5A79-4E27-8C26-5921164928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9B391-42C4-4B77-84E3-5A92A39A207B}" type="pres">
      <dgm:prSet presAssocID="{93276C75-B0B9-404A-B4E6-48A5D9B31006}" presName="node" presStyleLbl="node1" presStyleIdx="0" presStyleCnt="2" custScaleY="134049" custLinFactNeighborX="2505" custLinFactNeighborY="1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E4BC-C7E3-4654-913A-47687302C9E9}" type="pres">
      <dgm:prSet presAssocID="{0D1D3E18-0B0D-4F98-8758-2B8466C4BCFC}" presName="sibTrans" presStyleCnt="0"/>
      <dgm:spPr/>
    </dgm:pt>
    <dgm:pt modelId="{8ABDBC4B-F006-42DF-A459-3C7A546BA5E3}" type="pres">
      <dgm:prSet presAssocID="{C687A9FA-E5FA-49D5-ADF0-EB0F332BBF8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F8E2B-9114-49EF-B894-AF5F85DA1B4D}" srcId="{9693CB8C-5A79-4E27-8C26-592116492871}" destId="{C687A9FA-E5FA-49D5-ADF0-EB0F332BBF8D}" srcOrd="1" destOrd="0" parTransId="{CAFF62E5-B7CB-49CE-B7CD-A115AEBAFD1F}" sibTransId="{00B6AE2D-970C-47B0-9BF2-A27AC78AA2B2}"/>
    <dgm:cxn modelId="{8BD52EBE-83F9-4FFC-9F8B-FAE170D1599E}" type="presOf" srcId="{C687A9FA-E5FA-49D5-ADF0-EB0F332BBF8D}" destId="{8ABDBC4B-F006-42DF-A459-3C7A546BA5E3}" srcOrd="0" destOrd="0" presId="urn:microsoft.com/office/officeart/2005/8/layout/default"/>
    <dgm:cxn modelId="{666C8EED-9356-435D-843E-1DA1101A5E21}" type="presOf" srcId="{9693CB8C-5A79-4E27-8C26-592116492871}" destId="{92C26E85-A704-4B83-829F-F9376B7E21BC}" srcOrd="0" destOrd="0" presId="urn:microsoft.com/office/officeart/2005/8/layout/default"/>
    <dgm:cxn modelId="{D0C62E4D-F185-4FCA-A6F8-7644FCB60795}" type="presOf" srcId="{93276C75-B0B9-404A-B4E6-48A5D9B31006}" destId="{78D9B391-42C4-4B77-84E3-5A92A39A207B}" srcOrd="0" destOrd="0" presId="urn:microsoft.com/office/officeart/2005/8/layout/default"/>
    <dgm:cxn modelId="{18E742B4-4FB7-4147-B785-C8232350458F}" srcId="{9693CB8C-5A79-4E27-8C26-592116492871}" destId="{93276C75-B0B9-404A-B4E6-48A5D9B31006}" srcOrd="0" destOrd="0" parTransId="{581F1608-12B9-453A-A2B5-EEB7A50DDD7E}" sibTransId="{0D1D3E18-0B0D-4F98-8758-2B8466C4BCFC}"/>
    <dgm:cxn modelId="{B43B92AF-CB11-4AFA-8784-D64883DA6E13}" type="presParOf" srcId="{92C26E85-A704-4B83-829F-F9376B7E21BC}" destId="{78D9B391-42C4-4B77-84E3-5A92A39A207B}" srcOrd="0" destOrd="0" presId="urn:microsoft.com/office/officeart/2005/8/layout/default"/>
    <dgm:cxn modelId="{CE4ED558-3C91-45D0-AF2B-C538FBB5A7F4}" type="presParOf" srcId="{92C26E85-A704-4B83-829F-F9376B7E21BC}" destId="{C455E4BC-C7E3-4654-913A-47687302C9E9}" srcOrd="1" destOrd="0" presId="urn:microsoft.com/office/officeart/2005/8/layout/default"/>
    <dgm:cxn modelId="{3838FF6E-6633-413A-8150-47D96721F357}" type="presParOf" srcId="{92C26E85-A704-4B83-829F-F9376B7E21BC}" destId="{8ABDBC4B-F006-42DF-A459-3C7A546BA5E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0E9C9-04FE-42F1-9A07-5ACEF0B577F4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C48A59F-491B-4E44-80AE-F79EBDF8FD5F}">
      <dgm:prSet phldrT="[Текст]" custT="1"/>
      <dgm:spPr/>
      <dgm:t>
        <a:bodyPr/>
        <a:lstStyle/>
        <a:p>
          <a:r>
            <a:rPr lang="ru-RU" sz="1800" b="1" dirty="0"/>
            <a:t>Наличие в ОО значительной части обучающихся, уже демонстрирующих признаки учебной </a:t>
          </a:r>
          <a:r>
            <a:rPr lang="ru-RU" sz="1800" b="1" dirty="0" err="1"/>
            <a:t>неуспешности</a:t>
          </a:r>
          <a:r>
            <a:rPr lang="ru-RU" sz="1800" b="1" dirty="0"/>
            <a:t>, проявляющиеся в фактической неуспеваемости (школы с низкими образовательными результатами)</a:t>
          </a:r>
        </a:p>
      </dgm:t>
    </dgm:pt>
    <dgm:pt modelId="{21CE559E-418D-4A20-928D-014E9FAB138E}" type="parTrans" cxnId="{29BB7E74-7581-435C-A79B-53D8CEFA8791}">
      <dgm:prSet/>
      <dgm:spPr/>
      <dgm:t>
        <a:bodyPr/>
        <a:lstStyle/>
        <a:p>
          <a:endParaRPr lang="ru-RU" sz="2000" b="1"/>
        </a:p>
      </dgm:t>
    </dgm:pt>
    <dgm:pt modelId="{6C1B74EE-5B31-42DD-BE93-E0D3A4A185D8}" type="sibTrans" cxnId="{29BB7E74-7581-435C-A79B-53D8CEFA8791}">
      <dgm:prSet/>
      <dgm:spPr/>
      <dgm:t>
        <a:bodyPr/>
        <a:lstStyle/>
        <a:p>
          <a:endParaRPr lang="ru-RU" sz="2000" b="1"/>
        </a:p>
      </dgm:t>
    </dgm:pt>
    <dgm:pt modelId="{8AA816F0-0F8A-473E-8A9B-29B825119185}" type="pres">
      <dgm:prSet presAssocID="{38E0E9C9-04FE-42F1-9A07-5ACEF0B57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E81AA-8D4A-4226-B390-5A4297BDE6B8}" type="pres">
      <dgm:prSet presAssocID="{5C48A59F-491B-4E44-80AE-F79EBDF8FD5F}" presName="node" presStyleLbl="node1" presStyleIdx="0" presStyleCnt="1" custScaleX="154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9A5C7-CC7B-4D17-B4F9-C8FEE38D068B}" type="presOf" srcId="{38E0E9C9-04FE-42F1-9A07-5ACEF0B577F4}" destId="{8AA816F0-0F8A-473E-8A9B-29B825119185}" srcOrd="0" destOrd="0" presId="urn:microsoft.com/office/officeart/2005/8/layout/default"/>
    <dgm:cxn modelId="{BA3330B7-005F-4A4C-94D6-8DC03CA3B778}" type="presOf" srcId="{5C48A59F-491B-4E44-80AE-F79EBDF8FD5F}" destId="{194E81AA-8D4A-4226-B390-5A4297BDE6B8}" srcOrd="0" destOrd="0" presId="urn:microsoft.com/office/officeart/2005/8/layout/default"/>
    <dgm:cxn modelId="{29BB7E74-7581-435C-A79B-53D8CEFA8791}" srcId="{38E0E9C9-04FE-42F1-9A07-5ACEF0B577F4}" destId="{5C48A59F-491B-4E44-80AE-F79EBDF8FD5F}" srcOrd="0" destOrd="0" parTransId="{21CE559E-418D-4A20-928D-014E9FAB138E}" sibTransId="{6C1B74EE-5B31-42DD-BE93-E0D3A4A185D8}"/>
    <dgm:cxn modelId="{94FA06A4-E91B-4E1C-8894-48822E4A1AA8}" type="presParOf" srcId="{8AA816F0-0F8A-473E-8A9B-29B825119185}" destId="{194E81AA-8D4A-4226-B390-5A4297BDE6B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DE4C-96A4-4171-8DF8-0D5BB82CBFEE}">
      <dsp:nvSpPr>
        <dsp:cNvPr id="0" name=""/>
        <dsp:cNvSpPr/>
      </dsp:nvSpPr>
      <dsp:spPr>
        <a:xfrm>
          <a:off x="720" y="9018"/>
          <a:ext cx="2811054" cy="1686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Наличие некоторой группы неуспевающих (практически в любой ОО)</a:t>
          </a:r>
        </a:p>
      </dsp:txBody>
      <dsp:txXfrm>
        <a:off x="720" y="9018"/>
        <a:ext cx="2811054" cy="1686632"/>
      </dsp:txXfrm>
    </dsp:sp>
    <dsp:sp modelId="{D235206D-9D22-4309-80C5-E1FC404F4C1C}">
      <dsp:nvSpPr>
        <dsp:cNvPr id="0" name=""/>
        <dsp:cNvSpPr/>
      </dsp:nvSpPr>
      <dsp:spPr>
        <a:xfrm>
          <a:off x="3092880" y="9018"/>
          <a:ext cx="2811054" cy="1686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Наличие существенных факторов риска снижения в ОО образовательных результатов (ресурсные дефициты, особенности контингента обучающихся, социально-экономический контекст и т.п.)</a:t>
          </a:r>
        </a:p>
      </dsp:txBody>
      <dsp:txXfrm>
        <a:off x="3092880" y="9018"/>
        <a:ext cx="2811054" cy="1686632"/>
      </dsp:txXfrm>
    </dsp:sp>
    <dsp:sp modelId="{194E81AA-8D4A-4226-B390-5A4297BDE6B8}">
      <dsp:nvSpPr>
        <dsp:cNvPr id="0" name=""/>
        <dsp:cNvSpPr/>
      </dsp:nvSpPr>
      <dsp:spPr>
        <a:xfrm>
          <a:off x="1546800" y="1976756"/>
          <a:ext cx="2811054" cy="1686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Наличие в ОО значительной части обучающихся, уже демонстрирующих признаки учебной </a:t>
          </a:r>
          <a:r>
            <a:rPr lang="ru-RU" sz="1400" b="1" kern="1200" dirty="0" err="1"/>
            <a:t>неуспешности</a:t>
          </a:r>
          <a:r>
            <a:rPr lang="ru-RU" sz="1400" b="1" kern="1200" dirty="0"/>
            <a:t>, проявляющиеся в фактической неуспеваемости (школы с низкими образовательными результатами)</a:t>
          </a:r>
        </a:p>
      </dsp:txBody>
      <dsp:txXfrm>
        <a:off x="1546800" y="1976756"/>
        <a:ext cx="2811054" cy="1686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DE4C-96A4-4171-8DF8-0D5BB82CBFEE}">
      <dsp:nvSpPr>
        <dsp:cNvPr id="0" name=""/>
        <dsp:cNvSpPr/>
      </dsp:nvSpPr>
      <dsp:spPr>
        <a:xfrm>
          <a:off x="720" y="416823"/>
          <a:ext cx="2811054" cy="1686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Наличие некоторой группы неуспевающих (практически в любой ОО)</a:t>
          </a:r>
        </a:p>
      </dsp:txBody>
      <dsp:txXfrm>
        <a:off x="720" y="416823"/>
        <a:ext cx="2811054" cy="1686632"/>
      </dsp:txXfrm>
    </dsp:sp>
    <dsp:sp modelId="{194E81AA-8D4A-4226-B390-5A4297BDE6B8}">
      <dsp:nvSpPr>
        <dsp:cNvPr id="0" name=""/>
        <dsp:cNvSpPr/>
      </dsp:nvSpPr>
      <dsp:spPr>
        <a:xfrm>
          <a:off x="3092880" y="416823"/>
          <a:ext cx="2811054" cy="1686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Наличие в ОО значительной части обучающихся, уже демонстрирующих признаки учебной </a:t>
          </a:r>
          <a:r>
            <a:rPr lang="ru-RU" sz="1400" b="1" kern="1200" dirty="0" err="1"/>
            <a:t>неуспешности</a:t>
          </a:r>
          <a:r>
            <a:rPr lang="ru-RU" sz="1400" b="1" kern="1200" dirty="0"/>
            <a:t>, проявляющиеся в фактической неуспеваемости (школы с низкими образовательными результатами)</a:t>
          </a:r>
        </a:p>
      </dsp:txBody>
      <dsp:txXfrm>
        <a:off x="3092880" y="416823"/>
        <a:ext cx="2811054" cy="1686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9B391-42C4-4B77-84E3-5A92A39A207B}">
      <dsp:nvSpPr>
        <dsp:cNvPr id="0" name=""/>
        <dsp:cNvSpPr/>
      </dsp:nvSpPr>
      <dsp:spPr>
        <a:xfrm>
          <a:off x="72005" y="648077"/>
          <a:ext cx="2845335" cy="22884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- проведение анализа проблемных ситуаций в образовательных организациях (в том числе в рамках проведения анализа результатов процедур оценки качества образования) и принятии соответствующих муниципальных мер для их устранения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- содействие региону в реализации мер, направленных на ликвидацию ресурсных дефицитов в школах, функционирующих в условиях рисков снижения образовательных результатов;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− содействие региону в реализации мер в рамках других управленческих направлений (см. 2.1; 2.2)</a:t>
          </a:r>
        </a:p>
      </dsp:txBody>
      <dsp:txXfrm>
        <a:off x="72005" y="648077"/>
        <a:ext cx="2845335" cy="2288486"/>
      </dsp:txXfrm>
    </dsp:sp>
    <dsp:sp modelId="{8ABDBC4B-F006-42DF-A459-3C7A546BA5E3}">
      <dsp:nvSpPr>
        <dsp:cNvPr id="0" name=""/>
        <dsp:cNvSpPr/>
      </dsp:nvSpPr>
      <dsp:spPr>
        <a:xfrm>
          <a:off x="3130598" y="666455"/>
          <a:ext cx="2845335" cy="17072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- системная работа по снижению влияния конкретных негативных факторов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- содействие региону в реализации мер профилактики учебной </a:t>
          </a:r>
          <a:r>
            <a:rPr lang="ru-RU" sz="1000" b="1" kern="1200" dirty="0" err="1"/>
            <a:t>неуспешности</a:t>
          </a:r>
          <a:r>
            <a:rPr lang="ru-RU" sz="1000" b="1" kern="1200" dirty="0"/>
            <a:t> в ОО муниципалитета</a:t>
          </a:r>
        </a:p>
      </dsp:txBody>
      <dsp:txXfrm>
        <a:off x="3130598" y="666455"/>
        <a:ext cx="2845335" cy="1707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E81AA-8D4A-4226-B390-5A4297BDE6B8}">
      <dsp:nvSpPr>
        <dsp:cNvPr id="0" name=""/>
        <dsp:cNvSpPr/>
      </dsp:nvSpPr>
      <dsp:spPr>
        <a:xfrm>
          <a:off x="972713" y="888"/>
          <a:ext cx="4895333" cy="1903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Наличие в ОО значительной части обучающихся, уже демонстрирующих признаки учебной </a:t>
          </a:r>
          <a:r>
            <a:rPr lang="ru-RU" sz="1800" b="1" kern="1200" dirty="0" err="1"/>
            <a:t>неуспешности</a:t>
          </a:r>
          <a:r>
            <a:rPr lang="ru-RU" sz="1800" b="1" kern="1200" dirty="0"/>
            <a:t>, проявляющиеся в фактической неуспеваемости (школы с низкими образовательными результатами)</a:t>
          </a:r>
        </a:p>
      </dsp:txBody>
      <dsp:txXfrm>
        <a:off x="972713" y="888"/>
        <a:ext cx="4895333" cy="190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EC46-B80A-4922-93CC-DF901B832288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49F1B-F6B8-4642-9C6D-31D38757E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3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6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AF37-8C1A-4DF2-BAED-93BB5733B33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A1C1-D46B-4EC0-83EB-3CC47FAD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hmarina1962@irro.ru" TargetMode="External"/><Relationship Id="rId5" Type="http://schemas.openxmlformats.org/officeDocument/2006/relationships/hyperlink" Target="mailto:zhmarina62@gmail.com" TargetMode="External"/><Relationship Id="rId4" Type="http://schemas.openxmlformats.org/officeDocument/2006/relationships/hyperlink" Target="mailto:irro@irr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95936" y="1563638"/>
            <a:ext cx="4884702" cy="1102519"/>
          </a:xfrm>
        </p:spPr>
        <p:txBody>
          <a:bodyPr>
            <a:normAutofit fontScale="90000"/>
          </a:bodyPr>
          <a:lstStyle/>
          <a:p>
            <a:r>
              <a:rPr lang="ru-RU" sz="1900" b="1" spc="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Подходы к подготовке документов для оценки муниципальных механизмов управления качеством образования</a:t>
            </a:r>
            <a:br>
              <a:rPr lang="ru-RU" sz="1900" b="1" spc="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900" b="1" spc="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(на примере направления 1.2. </a:t>
            </a:r>
            <a:br>
              <a:rPr lang="ru-RU" sz="1900" b="1" spc="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1900" b="1" spc="1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«Система работы со школами с низкими результатами обучения и/или школами, функционирующими в неблагоприятных социальных условиях)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72126" y="3579862"/>
            <a:ext cx="4464496" cy="13144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</a:rPr>
              <a:t>Жигулина М.Л., проректор ГАОУ ДПО Свердловской области «Институт развития образования»</a:t>
            </a:r>
          </a:p>
          <a:p>
            <a:endParaRPr lang="ru-RU" sz="1900" b="1" spc="15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23 июня 2022 года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pPr algn="l"/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2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88B70D-E4EF-DCD6-9B6C-D50E2F5CB7CF}"/>
              </a:ext>
            </a:extLst>
          </p:cNvPr>
          <p:cNvSpPr txBox="1"/>
          <p:nvPr/>
        </p:nvSpPr>
        <p:spPr>
          <a:xfrm>
            <a:off x="3635896" y="5147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Предварительные результаты экспертизы муниципальных программ поддержки школ ШАНС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8BD6738-8A59-AB15-D485-CECD4DEB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74394"/>
              </p:ext>
            </p:extLst>
          </p:nvPr>
        </p:nvGraphicFramePr>
        <p:xfrm>
          <a:off x="136605" y="980911"/>
          <a:ext cx="8870789" cy="33319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31739">
                  <a:extLst>
                    <a:ext uri="{9D8B030D-6E8A-4147-A177-3AD203B41FA5}">
                      <a16:colId xmlns:a16="http://schemas.microsoft.com/office/drawing/2014/main" xmlns="" val="3451789759"/>
                    </a:ext>
                  </a:extLst>
                </a:gridCol>
                <a:gridCol w="1339050">
                  <a:extLst>
                    <a:ext uri="{9D8B030D-6E8A-4147-A177-3AD203B41FA5}">
                      <a16:colId xmlns:a16="http://schemas.microsoft.com/office/drawing/2014/main" xmlns="" val="1844681509"/>
                    </a:ext>
                  </a:extLst>
                </a:gridCol>
              </a:tblGrid>
              <a:tr h="436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4.1.7.Разработка и реализация индивидуальных программ развития руководящих работников школ с низкими образовательными результатами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80%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11,7%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4681292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4.1.8. Организация стажировок для управленческих команд ШНОР по вопросам управления качеством образования в ОО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75%</a:t>
                      </a:r>
                    </a:p>
                    <a:p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11,7%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2781797"/>
                  </a:ext>
                </a:extLst>
              </a:tr>
              <a:tr h="404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4.1.12. Организация работы со школами, функционирующими в зоне риска снижения образовательных результатов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56,7%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20%</a:t>
                      </a:r>
                      <a:endParaRPr lang="ru-RU" sz="11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512935"/>
                  </a:ext>
                </a:extLst>
              </a:tr>
              <a:tr h="383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4.1.15.В целевые показатели программы и /или результаты мероприятий дорожной карты  включен показатель, отражающий: - долю ОО, в которых сформирована внутришкольная система профилактики учебной неуспешности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80%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8,3%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98615"/>
                  </a:ext>
                </a:extLst>
              </a:tr>
              <a:tr h="563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4.1.16. В целевые показатели программы и /или результаты мероприятий дорожной карты  включен показатель, отражающий: - долю ОО муниципалитета, в которых выявлены риски снижения образовательных результатов (с перечислением выявленных факторов риска)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86,7%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8,3%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1087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4.1.20.Подготовка в адрес руководителей школ с низкими образовательными результатами рекомендаций по совершенствованию управленческой деятельности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60%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8,3%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60170171"/>
                  </a:ext>
                </a:extLst>
              </a:tr>
              <a:tr h="542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4.2.3. В целевые показатели программы и /или результаты мероприятий дорожной карты  включен показатель, отражающий: - долю ШНОР, показавших положительную динамику образовательных результатов по предмету (русской язык / математика на ВПР, ОГЭ, ЕГЭ)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73,3%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6,7%</a:t>
                      </a:r>
                      <a:endParaRPr lang="ru-RU" sz="1100" dirty="0"/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0538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63564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51A3"/>
                </a:solidFill>
              </a:rPr>
              <a:t>Концепция проекта «Школы Министерства просвещения РФ»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236291-B002-7CA3-D131-EAEC9E61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3478"/>
            <a:ext cx="5328592" cy="2808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37B45-D44C-9B79-6835-EA3B7047E14D}"/>
              </a:ext>
            </a:extLst>
          </p:cNvPr>
          <p:cNvSpPr txBox="1"/>
          <p:nvPr/>
        </p:nvSpPr>
        <p:spPr>
          <a:xfrm>
            <a:off x="3491880" y="3291830"/>
            <a:ext cx="5472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https://iuorao.ru/press-center/news/novosti/proekt-shkola-minprosveshcheniya-rossii/</a:t>
            </a:r>
          </a:p>
        </p:txBody>
      </p:sp>
    </p:spTree>
    <p:extLst>
      <p:ext uri="{BB962C8B-B14F-4D97-AF65-F5344CB8AC3E}">
        <p14:creationId xmlns:p14="http://schemas.microsoft.com/office/powerpoint/2010/main" val="119498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2485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51A3"/>
                </a:solidFill>
              </a:rPr>
              <a:t>Методический актив Свердловской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8CAE22-4C39-F6E1-56A1-A4E11347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34" y="613828"/>
            <a:ext cx="5652120" cy="32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3968" y="2233044"/>
            <a:ext cx="4584828" cy="110251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БЛАГОДАРИМ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ЗА ВНИМАНИЕ!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22BCD96-AEE8-4385-B600-65EB33BF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766" b="34766"/>
          <a:stretch>
            <a:fillRect/>
          </a:stretch>
        </p:blipFill>
        <p:spPr>
          <a:xfrm>
            <a:off x="3946496" y="123478"/>
            <a:ext cx="4968552" cy="1684460"/>
          </a:xfrm>
          <a:prstGeom prst="rect">
            <a:avLst/>
          </a:prstGeom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8E288021-DE89-4449-8D08-9380AB8F6318}"/>
              </a:ext>
            </a:extLst>
          </p:cNvPr>
          <p:cNvSpPr txBox="1">
            <a:spLocks/>
          </p:cNvSpPr>
          <p:nvPr/>
        </p:nvSpPr>
        <p:spPr>
          <a:xfrm>
            <a:off x="4355976" y="3507854"/>
            <a:ext cx="4559072" cy="12907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hlinkClick r:id="rId4"/>
              </a:rPr>
              <a:t>irro@irro.ru</a:t>
            </a:r>
            <a:endParaRPr lang="en-US" sz="2400" b="1" dirty="0"/>
          </a:p>
          <a:p>
            <a:pPr algn="ctr"/>
            <a:r>
              <a:rPr lang="en-US" sz="2400" b="1" dirty="0">
                <a:hlinkClick r:id="rId5"/>
              </a:rPr>
              <a:t>zhmarina62@gmail.com</a:t>
            </a:r>
            <a:endParaRPr lang="en-US" sz="2400" b="1" dirty="0"/>
          </a:p>
          <a:p>
            <a:pPr algn="ctr"/>
            <a:r>
              <a:rPr lang="en-US" sz="2400" b="1" dirty="0">
                <a:hlinkClick r:id="rId6"/>
              </a:rPr>
              <a:t>zhmarina1962@irro.ru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602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34BC21-4C3B-450C-81F1-A9034238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5566"/>
            <a:ext cx="1080120" cy="608856"/>
          </a:xfrm>
          <a:prstGeom prst="rect">
            <a:avLst/>
          </a:prstGeom>
        </p:spPr>
      </p:pic>
      <p:pic>
        <p:nvPicPr>
          <p:cNvPr id="1028" name="Picture 4" descr="Опрос Почты России: почти 60% россиян планируют покупать товары на  распродажах только онлайн">
            <a:extLst>
              <a:ext uri="{FF2B5EF4-FFF2-40B4-BE49-F238E27FC236}">
                <a16:creationId xmlns:a16="http://schemas.microsoft.com/office/drawing/2014/main" xmlns="" id="{1EC1FB5B-17C3-4521-A3DF-47BD2069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4422"/>
            <a:ext cx="1080120" cy="6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хническая экспертиза документов">
            <a:extLst>
              <a:ext uri="{FF2B5EF4-FFF2-40B4-BE49-F238E27FC236}">
                <a16:creationId xmlns:a16="http://schemas.microsoft.com/office/drawing/2014/main" xmlns="" id="{16D79902-29C4-415F-BDE6-02CBCD8D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1" y="2427734"/>
            <a:ext cx="107461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ониторинг">
            <a:extLst>
              <a:ext uri="{FF2B5EF4-FFF2-40B4-BE49-F238E27FC236}">
                <a16:creationId xmlns:a16="http://schemas.microsoft.com/office/drawing/2014/main" xmlns="" id="{1A32CD88-CA44-4B4A-B25B-1505F751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9822"/>
            <a:ext cx="1060389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13492"/>
              </p:ext>
            </p:extLst>
          </p:nvPr>
        </p:nvGraphicFramePr>
        <p:xfrm>
          <a:off x="2843808" y="977255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83568"/>
              </p:ext>
            </p:extLst>
          </p:nvPr>
        </p:nvGraphicFramePr>
        <p:xfrm>
          <a:off x="2987824" y="555526"/>
          <a:ext cx="609600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/>
                        <a:t>Название трека 	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/>
                        <a:t>Функция МОУО 	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/>
                        <a:t>Подходы к оцениванию МУМ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/>
                        <a:t>Адресная поддержка школ с низкими образовательными результатами </a:t>
                      </a:r>
                      <a:endParaRPr lang="ru-RU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/>
                        <a:t>Принятие мер на основе анализа результатов муниципального уровня регионального (федерального) мониторинга </a:t>
                      </a:r>
                      <a:endParaRPr lang="ru-RU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u="none" strike="noStrike" kern="1200" baseline="0" dirty="0"/>
                        <a:t>Параметры оценивания: </a:t>
                      </a:r>
                    </a:p>
                    <a:p>
                      <a:r>
                        <a:rPr lang="ru-RU" sz="1200" u="none" strike="noStrike" kern="1200" baseline="0" dirty="0"/>
                        <a:t>− обоснование принимаемых мер; </a:t>
                      </a:r>
                    </a:p>
                    <a:p>
                      <a:r>
                        <a:rPr lang="ru-RU" sz="1200" u="none" strike="noStrike" kern="1200" baseline="0" dirty="0"/>
                        <a:t>− фактическое обеспечение организации и реализации мер: информирование ОО о сроках и содержании, детализация проведения мероприятий в зависимости от муниципальных особенностей; </a:t>
                      </a:r>
                    </a:p>
                    <a:p>
                      <a:r>
                        <a:rPr lang="ru-RU" sz="1200" u="none" strike="noStrike" kern="1200" baseline="0" dirty="0"/>
                        <a:t>− соответствие мероприятий региональному комплексу мер. </a:t>
                      </a:r>
                    </a:p>
                    <a:p>
                      <a:endParaRPr lang="ru-RU" sz="1200" u="none" strike="noStrike" kern="1200" baseline="0" dirty="0"/>
                    </a:p>
                    <a:p>
                      <a:r>
                        <a:rPr lang="ru-RU" sz="1200" u="none" strike="noStrike" kern="1200" baseline="0" dirty="0"/>
                        <a:t>При проведении муниципалитетом анализа результатов процедур оценки качества образования с использованием средних баллов, статистики по отметкам (без подтверждения объективности), при </a:t>
                      </a:r>
                      <a:r>
                        <a:rPr lang="ru-RU" sz="1200" u="none" strike="noStrike" kern="1200" baseline="0" dirty="0" err="1"/>
                        <a:t>рейтинговании</a:t>
                      </a:r>
                      <a:r>
                        <a:rPr lang="ru-RU" sz="1200" u="none" strike="noStrike" kern="1200" baseline="0" dirty="0"/>
                        <a:t> ОО по средним баллам по оценочным процедурам выставляются отрицательные баллы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9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/>
                        <a:t>Организация работы со школами, функционирующими в зоне риска снижения образовательных результатов</a:t>
                      </a:r>
                      <a:endParaRPr lang="ru-RU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/>
                        <a:t>Профилактика учебной </a:t>
                      </a:r>
                      <a:r>
                        <a:rPr lang="ru-RU" sz="1200" u="none" strike="noStrike" kern="1200" baseline="0" dirty="0" err="1"/>
                        <a:t>неуспешности</a:t>
                      </a:r>
                      <a:r>
                        <a:rPr lang="ru-RU" sz="1200" u="none" strike="noStrike" kern="1200" baseline="0" dirty="0"/>
                        <a:t> в ОО региона </a:t>
                      </a:r>
                      <a:r>
                        <a:rPr lang="ru-RU" sz="1000" u="none" strike="noStrike" kern="1200" baseline="0" dirty="0"/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6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2024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51A3"/>
                </a:solidFill>
              </a:rPr>
              <a:t>Роль муниципалитета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1715822"/>
              </p:ext>
            </p:extLst>
          </p:nvPr>
        </p:nvGraphicFramePr>
        <p:xfrm>
          <a:off x="3131840" y="843558"/>
          <a:ext cx="59046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13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9571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51A3"/>
                </a:solidFill>
              </a:rPr>
              <a:t>Роль муниципалитета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15437761"/>
              </p:ext>
            </p:extLst>
          </p:nvPr>
        </p:nvGraphicFramePr>
        <p:xfrm>
          <a:off x="3131840" y="-308570"/>
          <a:ext cx="590465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139952" y="1851670"/>
            <a:ext cx="98868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0049673"/>
              </p:ext>
            </p:extLst>
          </p:nvPr>
        </p:nvGraphicFramePr>
        <p:xfrm>
          <a:off x="3059832" y="2067694"/>
          <a:ext cx="59766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7164288" y="1851670"/>
            <a:ext cx="98868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1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9571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851A3"/>
                </a:solidFill>
              </a:rPr>
              <a:t>Роль муниципалитета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15117041"/>
              </p:ext>
            </p:extLst>
          </p:nvPr>
        </p:nvGraphicFramePr>
        <p:xfrm>
          <a:off x="2843808" y="51470"/>
          <a:ext cx="6840760" cy="190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652120" y="2067694"/>
            <a:ext cx="988688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851920" y="2859782"/>
            <a:ext cx="4895333" cy="1903922"/>
            <a:chOff x="972713" y="888"/>
            <a:chExt cx="4895333" cy="190392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72713" y="888"/>
              <a:ext cx="4895333" cy="19039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972713" y="888"/>
              <a:ext cx="4895333" cy="1903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/>
                <a:t>Срочная адресная методическая помощь, включая сопровождение опытных внешних специалистов, формирование и реализация антикризисных программ развития и т.д.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/>
                <a:t>Содействие региону в реализации мер по оказанию адресной методической поддержки школам с низкими результатами обучения относительно выявленных в данных школах проблем 	</a:t>
              </a:r>
              <a:r>
                <a:rPr lang="ru-RU" b="1" dirty="0"/>
                <a:t> </a:t>
              </a:r>
              <a:endParaRPr lang="ru-RU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03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88B70D-E4EF-DCD6-9B6C-D50E2F5CB7CF}"/>
              </a:ext>
            </a:extLst>
          </p:cNvPr>
          <p:cNvSpPr txBox="1"/>
          <p:nvPr/>
        </p:nvSpPr>
        <p:spPr>
          <a:xfrm>
            <a:off x="3635896" y="19548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Предварительные результаты экспертизы муниципальных программ поддержки школ ШАНС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8BD6738-8A59-AB15-D485-CECD4DEB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36116"/>
              </p:ext>
            </p:extLst>
          </p:nvPr>
        </p:nvGraphicFramePr>
        <p:xfrm>
          <a:off x="136605" y="1923678"/>
          <a:ext cx="8870789" cy="28784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3451789759"/>
                    </a:ext>
                  </a:extLst>
                </a:gridCol>
                <a:gridCol w="1309949">
                  <a:extLst>
                    <a:ext uri="{9D8B030D-6E8A-4147-A177-3AD203B41FA5}">
                      <a16:colId xmlns:a16="http://schemas.microsoft.com/office/drawing/2014/main" xmlns="" val="1844681509"/>
                    </a:ext>
                  </a:extLst>
                </a:gridCol>
              </a:tblGrid>
              <a:tr h="2392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1.1. В основаниях для разработки программы представлен:</a:t>
                      </a:r>
                      <a:b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 содержательный анализ результатов ЕГЭ, ОГЭ, ВПР, региональных и муниципальных (если есть) мониторинговых исследований;</a:t>
                      </a:r>
                      <a:b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 анализ рисковых профилей школ с низкими образовательными результатами;</a:t>
                      </a:r>
                      <a:b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 определение проблем, противоречий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0 баллов – 21,7%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1 балл – 41,7%</a:t>
                      </a:r>
                      <a:endParaRPr lang="ru-RU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4681292"/>
                  </a:ext>
                </a:extLst>
              </a:tr>
              <a:tr h="350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1.2. Выявление школ с низкими результатами обучения (ШНОР).</a:t>
                      </a:r>
                      <a:b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в программе представлен перечень ОО, в которых не менее чем по двум оценочным процедурам в предыдущем учебном году были зафиксированы низкие результаты ;</a:t>
                      </a:r>
                      <a:b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в программе представлен перечень ОО, в которых хотя бы по одной оценочной процедуре в каждом из двух предыдущих учебных годов были зафиксированы низкие результаты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15%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35%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2781797"/>
                  </a:ext>
                </a:extLst>
              </a:tr>
              <a:tr h="4650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1.3.Выявление школ с высокими рисками снижения образовательных результатов: </a:t>
                      </a:r>
                      <a:b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в программе представлен перечень ОО, с высокими рисками снижения образовательных результатов и определены дефициты рисковых школ.</a:t>
                      </a:r>
                      <a:b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Перечень ОО определен на основе анализа контекстных данных обо всех образовательных организациях муниципалитета (материально-техническая база по каждой ОО, характеристики географического положения, дефицит педагогических кадров, сведения о контингенте обучающихся); расчета индекса социального благополучия школ и/или результатов региональной идентификации 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 баллов - 46,7%</a:t>
                      </a:r>
                    </a:p>
                    <a:p>
                      <a:r>
                        <a:rPr lang="ru-RU" sz="1100" dirty="0"/>
                        <a:t>1 балл - 31,7%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5129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865428-F42A-E514-ECF9-766644217868}"/>
              </a:ext>
            </a:extLst>
          </p:cNvPr>
          <p:cNvSpPr txBox="1"/>
          <p:nvPr/>
        </p:nvSpPr>
        <p:spPr>
          <a:xfrm>
            <a:off x="136605" y="771550"/>
            <a:ext cx="30243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Программы представили 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60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69882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88B70D-E4EF-DCD6-9B6C-D50E2F5CB7CF}"/>
              </a:ext>
            </a:extLst>
          </p:cNvPr>
          <p:cNvSpPr txBox="1"/>
          <p:nvPr/>
        </p:nvSpPr>
        <p:spPr>
          <a:xfrm>
            <a:off x="3635896" y="5147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Предварительные результаты экспертизы муниципальных программ поддержки школ ШАНС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8BD6738-8A59-AB15-D485-CECD4DEB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17019"/>
              </p:ext>
            </p:extLst>
          </p:nvPr>
        </p:nvGraphicFramePr>
        <p:xfrm>
          <a:off x="136605" y="1059582"/>
          <a:ext cx="8870789" cy="32407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3451789759"/>
                    </a:ext>
                  </a:extLst>
                </a:gridCol>
                <a:gridCol w="1309949">
                  <a:extLst>
                    <a:ext uri="{9D8B030D-6E8A-4147-A177-3AD203B41FA5}">
                      <a16:colId xmlns:a16="http://schemas.microsoft.com/office/drawing/2014/main" xmlns="" val="1844681509"/>
                    </a:ext>
                  </a:extLst>
                </a:gridCol>
              </a:tblGrid>
              <a:tr h="482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1.4. При проведении муниципалитетом анализа результатов процедур оценки качества образования с использованием средних баллов, статистики по отметкам (без подтверждения объективности), при рейтинговании ОО по средним баллам по оценочным процедурам выставляются отрицательные баллы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-2 балла – 36,7%</a:t>
                      </a:r>
                      <a:endParaRPr lang="ru-RU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4681292"/>
                  </a:ext>
                </a:extLst>
              </a:tr>
              <a:tr h="69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1.5. Соответствие мероприятий региональному комплексу мер: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наличие в программе ссылок на нормативные документы регионального уровня, соответствующие направлению работы "поддержка школ с низкими образовательными результатами и функционирующими в сложных социальных условиях"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23,3%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26,7%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2781797"/>
                  </a:ext>
                </a:extLst>
              </a:tr>
              <a:tr h="1387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2.1.Цель программы направлена на повышение качества образования;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Цель программы соответствует критериям SMART: конкретная, актуальная, измеримая, достижимая, определённая во времени;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цель программы соотносится с выявленными проблемами и противоречиями;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цель программы соотносится с рисковыми профилями школ;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задачи программы являются декомпозицией цели;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задачи программы позволяют достичь цели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 баллов - 15%</a:t>
                      </a:r>
                    </a:p>
                    <a:p>
                      <a:r>
                        <a:rPr lang="ru-RU" sz="1100" dirty="0"/>
                        <a:t>1 балл - 65%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512935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2.2.В цели и/или задачи программы входит выявление школ с низкими результатами обучения на территории муниципального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 баллов – 51,7%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9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6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88B70D-E4EF-DCD6-9B6C-D50E2F5CB7CF}"/>
              </a:ext>
            </a:extLst>
          </p:cNvPr>
          <p:cNvSpPr txBox="1"/>
          <p:nvPr/>
        </p:nvSpPr>
        <p:spPr>
          <a:xfrm>
            <a:off x="3635896" y="5147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Предварительные результаты экспертизы муниципальных программ поддержки школ ШАНС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8BD6738-8A59-AB15-D485-CECD4DEB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39610"/>
              </p:ext>
            </p:extLst>
          </p:nvPr>
        </p:nvGraphicFramePr>
        <p:xfrm>
          <a:off x="136605" y="973019"/>
          <a:ext cx="8870789" cy="32187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3451789759"/>
                    </a:ext>
                  </a:extLst>
                </a:gridCol>
                <a:gridCol w="1309949">
                  <a:extLst>
                    <a:ext uri="{9D8B030D-6E8A-4147-A177-3AD203B41FA5}">
                      <a16:colId xmlns:a16="http://schemas.microsoft.com/office/drawing/2014/main" xmlns="" val="1844681509"/>
                    </a:ext>
                  </a:extLst>
                </a:gridCol>
              </a:tblGrid>
              <a:tr h="482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2.3.В цели и/или задачи программы входит организация адресной поддержки школ с низкими результатами обучения на территории муниципального образования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0 баллов – 33,3%</a:t>
                      </a:r>
                      <a:endParaRPr lang="ru-RU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4681292"/>
                  </a:ext>
                </a:extLst>
              </a:tr>
              <a:tr h="453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2.4. В цели и/или задачи программы входит выявление школ с высокими рисками снижения образовательных результатов на территории муниципального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 70%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27817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2.5.В цели и/или задачи программы входит устранение факторов риска и ресурсных дефицитов школ с высокими рисками снижения образовательных результатов на территории муниципального, проведение адресной профилактики рисков снижения образовательных результатов в выявленных ОО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баллов – 48,3%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512935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2.6. В цели и/или задачи программы входит создание условий для успешного освоения образовательных программ слабоуспевающими и неуспевающими обучающимися за счет реализации внутришкольной системы профилактики учебной неуспешности во всех ОО муниципалитета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 баллов – 41,7%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98615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3.1.Мероприятия дорожной карты Программы соотносятся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выводами содержательного анализа результатов ЕГЭ, ОГЭ, ВПР, региональных и муниципальных (если есть) мониторинговых исследований;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анализом рисковых профилей школ с низкими образовательными результатами;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проблемами и противоречиями, выявленными по результатам анализа;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целью и задачами Программы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0 баллов – 18,3%</a:t>
                      </a:r>
                    </a:p>
                    <a:p>
                      <a:r>
                        <a:rPr lang="ru-RU" sz="1100" dirty="0"/>
                        <a:t>1 балл – 51,7%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10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5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88B70D-E4EF-DCD6-9B6C-D50E2F5CB7CF}"/>
              </a:ext>
            </a:extLst>
          </p:cNvPr>
          <p:cNvSpPr txBox="1"/>
          <p:nvPr/>
        </p:nvSpPr>
        <p:spPr>
          <a:xfrm>
            <a:off x="3635896" y="5147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Предварительные результаты экспертизы муниципальных программ поддержки школ ШАНС</a:t>
            </a:r>
            <a:endParaRPr lang="ru-RU" sz="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B8BD6738-8A59-AB15-D485-CECD4DEB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75951"/>
              </p:ext>
            </p:extLst>
          </p:nvPr>
        </p:nvGraphicFramePr>
        <p:xfrm>
          <a:off x="136605" y="1203599"/>
          <a:ext cx="8870789" cy="31620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3451789759"/>
                    </a:ext>
                  </a:extLst>
                </a:gridCol>
                <a:gridCol w="1309949">
                  <a:extLst>
                    <a:ext uri="{9D8B030D-6E8A-4147-A177-3AD203B41FA5}">
                      <a16:colId xmlns:a16="http://schemas.microsoft.com/office/drawing/2014/main" xmlns="" val="1844681509"/>
                    </a:ext>
                  </a:extLst>
                </a:gridCol>
              </a:tblGrid>
              <a:tr h="482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3.3. Мероприятия дорожной карты Программы направлены на преодоление выявленных рисков, проблем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 баллов – 16,7%</a:t>
                      </a:r>
                    </a:p>
                    <a:p>
                      <a:r>
                        <a:rPr lang="ru-RU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балл – 51,7%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4681292"/>
                  </a:ext>
                </a:extLst>
              </a:tr>
              <a:tr h="453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3.4. В дорожной карте Программы представлены конкретные оцифрованные (в процентах, долях) результаты по каждому мероприятию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73,3%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278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3.5. В дорожной карте Программы обозначены четкие сроки реализации по каждому мероприятию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30%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28,3%</a:t>
                      </a:r>
                      <a:endParaRPr lang="ru-RU" sz="11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512935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4.1.1. Анализ исходного состояния муниципальной системы образования (мониторинг качества результатов обучения и состояния социальных условий; экспертиза образовательной среды; мониторинг готовности школьных программ повышения качества образования)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36,7%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35%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98615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4.1.5. Корректировка штатных расписаний в части введения в школах с низкими образовательными результатами новых/дополнительных штатных должностей (при необходимости): педагогов-психологов, дефектологов, логопедов, социальных педагогов и педагогов дополнительного образования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58,3%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25%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108742"/>
                  </a:ext>
                </a:extLst>
              </a:tr>
              <a:tr h="599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4.1.6.Внесение изменений в критерии оценки эффективности работы директоров школ, поощрение руководителей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 баллов – 58,3%</a:t>
                      </a:r>
                    </a:p>
                    <a:p>
                      <a:r>
                        <a:rPr lang="ru-RU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 балл – 26,7%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6017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74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1174</Words>
  <Application>Microsoft Office PowerPoint</Application>
  <PresentationFormat>Экран (16:9)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Подходы к подготовке документов для оценки муниципальных механизмов управления качеством образования (на примере направления 1.2.  «Система работы со школами с низкими результатами обучения и/или школами, функционирующими в неблагоприятных социальных условиях)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Zuev</dc:creator>
  <cp:lastModifiedBy>ПК</cp:lastModifiedBy>
  <cp:revision>23</cp:revision>
  <dcterms:created xsi:type="dcterms:W3CDTF">2021-12-23T07:31:42Z</dcterms:created>
  <dcterms:modified xsi:type="dcterms:W3CDTF">2022-06-24T09:46:34Z</dcterms:modified>
</cp:coreProperties>
</file>