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783" r:id="rId3"/>
    <p:sldId id="830" r:id="rId4"/>
    <p:sldId id="831" r:id="rId5"/>
    <p:sldId id="832" r:id="rId6"/>
    <p:sldId id="776" r:id="rId7"/>
    <p:sldId id="834" r:id="rId8"/>
    <p:sldId id="814" r:id="rId9"/>
    <p:sldId id="817" r:id="rId10"/>
    <p:sldId id="770" r:id="rId11"/>
    <p:sldId id="835" r:id="rId12"/>
    <p:sldId id="836" r:id="rId13"/>
    <p:sldId id="838" r:id="rId14"/>
    <p:sldId id="839" r:id="rId15"/>
    <p:sldId id="840" r:id="rId16"/>
    <p:sldId id="841" r:id="rId17"/>
    <p:sldId id="842" r:id="rId18"/>
    <p:sldId id="833" r:id="rId19"/>
    <p:sldId id="845" r:id="rId20"/>
    <p:sldId id="846" r:id="rId21"/>
    <p:sldId id="685" r:id="rId22"/>
    <p:sldId id="847" r:id="rId23"/>
    <p:sldId id="789" r:id="rId24"/>
    <p:sldId id="815" r:id="rId25"/>
    <p:sldId id="849" r:id="rId26"/>
    <p:sldId id="790" r:id="rId27"/>
    <p:sldId id="850" r:id="rId28"/>
    <p:sldId id="853" r:id="rId29"/>
    <p:sldId id="867" r:id="rId30"/>
    <p:sldId id="856" r:id="rId31"/>
    <p:sldId id="857" r:id="rId32"/>
    <p:sldId id="866" r:id="rId33"/>
    <p:sldId id="860" r:id="rId34"/>
    <p:sldId id="861" r:id="rId35"/>
    <p:sldId id="862" r:id="rId36"/>
    <p:sldId id="863" r:id="rId37"/>
    <p:sldId id="816" r:id="rId38"/>
    <p:sldId id="865" r:id="rId39"/>
    <p:sldId id="79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54">
          <p15:clr>
            <a:srgbClr val="A4A3A4"/>
          </p15:clr>
        </p15:guide>
        <p15:guide id="9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D9B247"/>
    <a:srgbClr val="CC0000"/>
    <a:srgbClr val="3333FF"/>
    <a:srgbClr val="66CC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66" d="100"/>
          <a:sy n="66" d="100"/>
        </p:scale>
        <p:origin x="-634" y="-91"/>
      </p:cViewPr>
      <p:guideLst>
        <p:guide orient="horz" pos="2160"/>
        <p:guide orient="horz" pos="2152"/>
        <p:guide orient="horz" pos="2154"/>
        <p:guide pos="3863"/>
        <p:guide pos="3840"/>
        <p:guide pos="3837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F2174-3605-4E71-8407-AE983CE8C4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6F1A7AC-0FCA-44B3-9288-A3AD130200E4}">
      <dgm:prSet phldrT="[Текст]" custT="1"/>
      <dgm:spPr/>
      <dgm:t>
        <a:bodyPr/>
        <a:lstStyle/>
        <a:p>
          <a:r>
            <a:rPr lang="ru-RU" sz="2000" dirty="0" smtClean="0"/>
            <a:t>информационная</a:t>
          </a:r>
          <a:endParaRPr lang="ru-RU" sz="2000" dirty="0"/>
        </a:p>
      </dgm:t>
    </dgm:pt>
    <dgm:pt modelId="{46C29471-2FEF-4119-9FC8-33CD173200B5}" type="parTrans" cxnId="{A7698187-F7A8-4478-86C1-AF27467303E7}">
      <dgm:prSet/>
      <dgm:spPr/>
      <dgm:t>
        <a:bodyPr/>
        <a:lstStyle/>
        <a:p>
          <a:endParaRPr lang="ru-RU"/>
        </a:p>
      </dgm:t>
    </dgm:pt>
    <dgm:pt modelId="{7948FE5F-D374-4A49-8E99-88FA5EE63609}" type="sibTrans" cxnId="{A7698187-F7A8-4478-86C1-AF27467303E7}">
      <dgm:prSet/>
      <dgm:spPr/>
      <dgm:t>
        <a:bodyPr/>
        <a:lstStyle/>
        <a:p>
          <a:endParaRPr lang="ru-RU"/>
        </a:p>
      </dgm:t>
    </dgm:pt>
    <dgm:pt modelId="{DABBB978-F65F-458B-B633-3BB508085723}">
      <dgm:prSet phldrT="[Текст]" custT="1"/>
      <dgm:spPr/>
      <dgm:t>
        <a:bodyPr/>
        <a:lstStyle/>
        <a:p>
          <a:r>
            <a:rPr lang="ru-RU" sz="2000" dirty="0" smtClean="0"/>
            <a:t>коммуникативная</a:t>
          </a:r>
          <a:endParaRPr lang="ru-RU" sz="2000" dirty="0"/>
        </a:p>
      </dgm:t>
    </dgm:pt>
    <dgm:pt modelId="{A495D6DF-4963-4106-A3ED-8D5DFE35A222}" type="parTrans" cxnId="{8BD35789-8F25-4C13-9054-07C32888CC17}">
      <dgm:prSet/>
      <dgm:spPr/>
      <dgm:t>
        <a:bodyPr/>
        <a:lstStyle/>
        <a:p>
          <a:endParaRPr lang="ru-RU"/>
        </a:p>
      </dgm:t>
    </dgm:pt>
    <dgm:pt modelId="{28C83BED-26E6-4E9B-B4AA-643D83CCE4CE}" type="sibTrans" cxnId="{8BD35789-8F25-4C13-9054-07C32888CC17}">
      <dgm:prSet/>
      <dgm:spPr/>
      <dgm:t>
        <a:bodyPr/>
        <a:lstStyle/>
        <a:p>
          <a:endParaRPr lang="ru-RU"/>
        </a:p>
      </dgm:t>
    </dgm:pt>
    <dgm:pt modelId="{357A594E-B50A-47DA-B7B6-29A045DD8757}">
      <dgm:prSet phldrT="[Текст]" custT="1"/>
      <dgm:spPr/>
      <dgm:t>
        <a:bodyPr/>
        <a:lstStyle/>
        <a:p>
          <a:r>
            <a:rPr lang="ru-RU" sz="2000" smtClean="0"/>
            <a:t>учебно-познавательная</a:t>
          </a:r>
          <a:endParaRPr lang="ru-RU" sz="2000" dirty="0"/>
        </a:p>
      </dgm:t>
    </dgm:pt>
    <dgm:pt modelId="{C3D1CCA6-B034-4B81-AFCB-AA060A3F77B9}" type="parTrans" cxnId="{1E49B207-DA7A-4834-986A-A36849D846C8}">
      <dgm:prSet/>
      <dgm:spPr/>
      <dgm:t>
        <a:bodyPr/>
        <a:lstStyle/>
        <a:p>
          <a:endParaRPr lang="ru-RU"/>
        </a:p>
      </dgm:t>
    </dgm:pt>
    <dgm:pt modelId="{324F17F3-8FD8-4C37-B221-60417B4E13FA}" type="sibTrans" cxnId="{1E49B207-DA7A-4834-986A-A36849D846C8}">
      <dgm:prSet/>
      <dgm:spPr/>
      <dgm:t>
        <a:bodyPr/>
        <a:lstStyle/>
        <a:p>
          <a:endParaRPr lang="ru-RU"/>
        </a:p>
      </dgm:t>
    </dgm:pt>
    <dgm:pt modelId="{361D1FE4-D273-4363-892D-31DD97F197D9}">
      <dgm:prSet phldrT="[Текст]" custT="1"/>
      <dgm:spPr/>
      <dgm:t>
        <a:bodyPr/>
        <a:lstStyle/>
        <a:p>
          <a:r>
            <a:rPr lang="ru-RU" sz="2000" dirty="0" smtClean="0"/>
            <a:t>социальная</a:t>
          </a:r>
          <a:endParaRPr lang="ru-RU" sz="2000" dirty="0"/>
        </a:p>
      </dgm:t>
    </dgm:pt>
    <dgm:pt modelId="{3F294DFD-0872-434F-A472-526B4FE022CD}" type="parTrans" cxnId="{C7F968B8-CEEE-4BEA-B1A1-D67C06E1812F}">
      <dgm:prSet/>
      <dgm:spPr/>
      <dgm:t>
        <a:bodyPr/>
        <a:lstStyle/>
        <a:p>
          <a:endParaRPr lang="ru-RU"/>
        </a:p>
      </dgm:t>
    </dgm:pt>
    <dgm:pt modelId="{088DAACB-D6BD-423A-A107-9E1533CF8540}" type="sibTrans" cxnId="{C7F968B8-CEEE-4BEA-B1A1-D67C06E1812F}">
      <dgm:prSet/>
      <dgm:spPr/>
      <dgm:t>
        <a:bodyPr/>
        <a:lstStyle/>
        <a:p>
          <a:endParaRPr lang="ru-RU"/>
        </a:p>
      </dgm:t>
    </dgm:pt>
    <dgm:pt modelId="{B0150824-CF07-48CC-8ED8-67A585C6EC1B}" type="pres">
      <dgm:prSet presAssocID="{89EF2174-3605-4E71-8407-AE983CE8C4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7CB190D-E474-4C2B-A5A6-F0F4D58CD8FE}" type="pres">
      <dgm:prSet presAssocID="{89EF2174-3605-4E71-8407-AE983CE8C495}" presName="Name1" presStyleCnt="0"/>
      <dgm:spPr/>
    </dgm:pt>
    <dgm:pt modelId="{49AAB9C0-00D4-44AC-B63D-D6BC683ACC23}" type="pres">
      <dgm:prSet presAssocID="{89EF2174-3605-4E71-8407-AE983CE8C495}" presName="cycle" presStyleCnt="0"/>
      <dgm:spPr/>
    </dgm:pt>
    <dgm:pt modelId="{7CC634DF-B158-4A8C-A75E-AD69DE1D72B6}" type="pres">
      <dgm:prSet presAssocID="{89EF2174-3605-4E71-8407-AE983CE8C495}" presName="srcNode" presStyleLbl="node1" presStyleIdx="0" presStyleCnt="4"/>
      <dgm:spPr/>
    </dgm:pt>
    <dgm:pt modelId="{CDEF751A-1B10-4D07-968A-D08379249C92}" type="pres">
      <dgm:prSet presAssocID="{89EF2174-3605-4E71-8407-AE983CE8C495}" presName="conn" presStyleLbl="parChTrans1D2" presStyleIdx="0" presStyleCnt="1"/>
      <dgm:spPr/>
      <dgm:t>
        <a:bodyPr/>
        <a:lstStyle/>
        <a:p>
          <a:endParaRPr lang="ru-RU"/>
        </a:p>
      </dgm:t>
    </dgm:pt>
    <dgm:pt modelId="{9C67C64D-89A1-4435-9D10-71FAD2411D45}" type="pres">
      <dgm:prSet presAssocID="{89EF2174-3605-4E71-8407-AE983CE8C495}" presName="extraNode" presStyleLbl="node1" presStyleIdx="0" presStyleCnt="4"/>
      <dgm:spPr/>
    </dgm:pt>
    <dgm:pt modelId="{506A5339-654D-4EE4-9C84-6DFB3B502920}" type="pres">
      <dgm:prSet presAssocID="{89EF2174-3605-4E71-8407-AE983CE8C495}" presName="dstNode" presStyleLbl="node1" presStyleIdx="0" presStyleCnt="4"/>
      <dgm:spPr/>
    </dgm:pt>
    <dgm:pt modelId="{09F4579E-755E-4807-A66F-3C8A95C16DAA}" type="pres">
      <dgm:prSet presAssocID="{D6F1A7AC-0FCA-44B3-9288-A3AD130200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53092-5FF6-49C6-B5F8-7655E2271439}" type="pres">
      <dgm:prSet presAssocID="{D6F1A7AC-0FCA-44B3-9288-A3AD130200E4}" presName="accent_1" presStyleCnt="0"/>
      <dgm:spPr/>
    </dgm:pt>
    <dgm:pt modelId="{000F726B-C8E4-4444-BBAB-585F97033A5A}" type="pres">
      <dgm:prSet presAssocID="{D6F1A7AC-0FCA-44B3-9288-A3AD130200E4}" presName="accentRepeatNode" presStyleLbl="solidFgAcc1" presStyleIdx="0" presStyleCnt="4"/>
      <dgm:spPr/>
    </dgm:pt>
    <dgm:pt modelId="{99D5E205-9FAC-4C16-BABD-D9C8885239A0}" type="pres">
      <dgm:prSet presAssocID="{357A594E-B50A-47DA-B7B6-29A045DD875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8C217-BD89-47D3-8DE4-B46E409ADECF}" type="pres">
      <dgm:prSet presAssocID="{357A594E-B50A-47DA-B7B6-29A045DD8757}" presName="accent_2" presStyleCnt="0"/>
      <dgm:spPr/>
    </dgm:pt>
    <dgm:pt modelId="{77FC5189-49BA-4997-81D3-EAA4A16DD3EF}" type="pres">
      <dgm:prSet presAssocID="{357A594E-B50A-47DA-B7B6-29A045DD8757}" presName="accentRepeatNode" presStyleLbl="solidFgAcc1" presStyleIdx="1" presStyleCnt="4"/>
      <dgm:spPr/>
    </dgm:pt>
    <dgm:pt modelId="{D5DEEBD9-A30E-45C8-9226-7BD5D6155C65}" type="pres">
      <dgm:prSet presAssocID="{DABBB978-F65F-458B-B633-3BB5080857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B3FC1-AEC7-4E14-9E95-3B280F02D8E9}" type="pres">
      <dgm:prSet presAssocID="{DABBB978-F65F-458B-B633-3BB508085723}" presName="accent_3" presStyleCnt="0"/>
      <dgm:spPr/>
    </dgm:pt>
    <dgm:pt modelId="{FAB83C10-522E-404C-B9C6-C70E2C2F9E20}" type="pres">
      <dgm:prSet presAssocID="{DABBB978-F65F-458B-B633-3BB508085723}" presName="accentRepeatNode" presStyleLbl="solidFgAcc1" presStyleIdx="2" presStyleCnt="4"/>
      <dgm:spPr/>
    </dgm:pt>
    <dgm:pt modelId="{12B12ABC-0DBC-48C2-9017-E6C2F1334315}" type="pres">
      <dgm:prSet presAssocID="{361D1FE4-D273-4363-892D-31DD97F197D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055AC-8509-4339-A6EF-8BCB1761BD72}" type="pres">
      <dgm:prSet presAssocID="{361D1FE4-D273-4363-892D-31DD97F197D9}" presName="accent_4" presStyleCnt="0"/>
      <dgm:spPr/>
    </dgm:pt>
    <dgm:pt modelId="{58ACC05C-5AB7-41B6-AC14-8EBCEFD9690B}" type="pres">
      <dgm:prSet presAssocID="{361D1FE4-D273-4363-892D-31DD97F197D9}" presName="accentRepeatNode" presStyleLbl="solidFgAcc1" presStyleIdx="3" presStyleCnt="4"/>
      <dgm:spPr/>
    </dgm:pt>
  </dgm:ptLst>
  <dgm:cxnLst>
    <dgm:cxn modelId="{A7698187-F7A8-4478-86C1-AF27467303E7}" srcId="{89EF2174-3605-4E71-8407-AE983CE8C495}" destId="{D6F1A7AC-0FCA-44B3-9288-A3AD130200E4}" srcOrd="0" destOrd="0" parTransId="{46C29471-2FEF-4119-9FC8-33CD173200B5}" sibTransId="{7948FE5F-D374-4A49-8E99-88FA5EE63609}"/>
    <dgm:cxn modelId="{40D57C3D-8747-4750-A95A-5A3ADCF275B8}" type="presOf" srcId="{D6F1A7AC-0FCA-44B3-9288-A3AD130200E4}" destId="{09F4579E-755E-4807-A66F-3C8A95C16DAA}" srcOrd="0" destOrd="0" presId="urn:microsoft.com/office/officeart/2008/layout/VerticalCurvedList"/>
    <dgm:cxn modelId="{A9ADCE04-54D6-4464-9D6E-402670B15453}" type="presOf" srcId="{7948FE5F-D374-4A49-8E99-88FA5EE63609}" destId="{CDEF751A-1B10-4D07-968A-D08379249C92}" srcOrd="0" destOrd="0" presId="urn:microsoft.com/office/officeart/2008/layout/VerticalCurvedList"/>
    <dgm:cxn modelId="{1E49B207-DA7A-4834-986A-A36849D846C8}" srcId="{89EF2174-3605-4E71-8407-AE983CE8C495}" destId="{357A594E-B50A-47DA-B7B6-29A045DD8757}" srcOrd="1" destOrd="0" parTransId="{C3D1CCA6-B034-4B81-AFCB-AA060A3F77B9}" sibTransId="{324F17F3-8FD8-4C37-B221-60417B4E13FA}"/>
    <dgm:cxn modelId="{B7AB6133-5129-4BB5-99F7-DDF96CEE3F1B}" type="presOf" srcId="{357A594E-B50A-47DA-B7B6-29A045DD8757}" destId="{99D5E205-9FAC-4C16-BABD-D9C8885239A0}" srcOrd="0" destOrd="0" presId="urn:microsoft.com/office/officeart/2008/layout/VerticalCurvedList"/>
    <dgm:cxn modelId="{2AA9F7E5-242E-4404-92D8-9F9BD316DD14}" type="presOf" srcId="{DABBB978-F65F-458B-B633-3BB508085723}" destId="{D5DEEBD9-A30E-45C8-9226-7BD5D6155C65}" srcOrd="0" destOrd="0" presId="urn:microsoft.com/office/officeart/2008/layout/VerticalCurvedList"/>
    <dgm:cxn modelId="{8BD35789-8F25-4C13-9054-07C32888CC17}" srcId="{89EF2174-3605-4E71-8407-AE983CE8C495}" destId="{DABBB978-F65F-458B-B633-3BB508085723}" srcOrd="2" destOrd="0" parTransId="{A495D6DF-4963-4106-A3ED-8D5DFE35A222}" sibTransId="{28C83BED-26E6-4E9B-B4AA-643D83CCE4CE}"/>
    <dgm:cxn modelId="{0095FA85-5D1A-4C96-8DDC-0FAFDF8F3B39}" type="presOf" srcId="{361D1FE4-D273-4363-892D-31DD97F197D9}" destId="{12B12ABC-0DBC-48C2-9017-E6C2F1334315}" srcOrd="0" destOrd="0" presId="urn:microsoft.com/office/officeart/2008/layout/VerticalCurvedList"/>
    <dgm:cxn modelId="{BEB6C44E-3320-44B6-AFE5-4F59F78AB361}" type="presOf" srcId="{89EF2174-3605-4E71-8407-AE983CE8C495}" destId="{B0150824-CF07-48CC-8ED8-67A585C6EC1B}" srcOrd="0" destOrd="0" presId="urn:microsoft.com/office/officeart/2008/layout/VerticalCurvedList"/>
    <dgm:cxn modelId="{C7F968B8-CEEE-4BEA-B1A1-D67C06E1812F}" srcId="{89EF2174-3605-4E71-8407-AE983CE8C495}" destId="{361D1FE4-D273-4363-892D-31DD97F197D9}" srcOrd="3" destOrd="0" parTransId="{3F294DFD-0872-434F-A472-526B4FE022CD}" sibTransId="{088DAACB-D6BD-423A-A107-9E1533CF8540}"/>
    <dgm:cxn modelId="{D00D8623-6E4C-4F73-AFC5-E6E8D9567B7E}" type="presParOf" srcId="{B0150824-CF07-48CC-8ED8-67A585C6EC1B}" destId="{F7CB190D-E474-4C2B-A5A6-F0F4D58CD8FE}" srcOrd="0" destOrd="0" presId="urn:microsoft.com/office/officeart/2008/layout/VerticalCurvedList"/>
    <dgm:cxn modelId="{3ED0D4EC-3321-4F0E-8687-D34E1BDACE6C}" type="presParOf" srcId="{F7CB190D-E474-4C2B-A5A6-F0F4D58CD8FE}" destId="{49AAB9C0-00D4-44AC-B63D-D6BC683ACC23}" srcOrd="0" destOrd="0" presId="urn:microsoft.com/office/officeart/2008/layout/VerticalCurvedList"/>
    <dgm:cxn modelId="{21AB88B2-31C1-4A81-B88F-E0E71FF8E80F}" type="presParOf" srcId="{49AAB9C0-00D4-44AC-B63D-D6BC683ACC23}" destId="{7CC634DF-B158-4A8C-A75E-AD69DE1D72B6}" srcOrd="0" destOrd="0" presId="urn:microsoft.com/office/officeart/2008/layout/VerticalCurvedList"/>
    <dgm:cxn modelId="{074FC978-1F79-4232-8EBD-588FE91340D0}" type="presParOf" srcId="{49AAB9C0-00D4-44AC-B63D-D6BC683ACC23}" destId="{CDEF751A-1B10-4D07-968A-D08379249C92}" srcOrd="1" destOrd="0" presId="urn:microsoft.com/office/officeart/2008/layout/VerticalCurvedList"/>
    <dgm:cxn modelId="{A970000B-9EF7-4812-90E2-C3EF557177F6}" type="presParOf" srcId="{49AAB9C0-00D4-44AC-B63D-D6BC683ACC23}" destId="{9C67C64D-89A1-4435-9D10-71FAD2411D45}" srcOrd="2" destOrd="0" presId="urn:microsoft.com/office/officeart/2008/layout/VerticalCurvedList"/>
    <dgm:cxn modelId="{FDD8D3B3-2021-414B-8204-9E3B9544AB68}" type="presParOf" srcId="{49AAB9C0-00D4-44AC-B63D-D6BC683ACC23}" destId="{506A5339-654D-4EE4-9C84-6DFB3B502920}" srcOrd="3" destOrd="0" presId="urn:microsoft.com/office/officeart/2008/layout/VerticalCurvedList"/>
    <dgm:cxn modelId="{C8615FBE-0C7C-4186-89B1-04F9C63E7F42}" type="presParOf" srcId="{F7CB190D-E474-4C2B-A5A6-F0F4D58CD8FE}" destId="{09F4579E-755E-4807-A66F-3C8A95C16DAA}" srcOrd="1" destOrd="0" presId="urn:microsoft.com/office/officeart/2008/layout/VerticalCurvedList"/>
    <dgm:cxn modelId="{BAB93A86-61AE-4DA0-8853-537AB44DEB6F}" type="presParOf" srcId="{F7CB190D-E474-4C2B-A5A6-F0F4D58CD8FE}" destId="{4A153092-5FF6-49C6-B5F8-7655E2271439}" srcOrd="2" destOrd="0" presId="urn:microsoft.com/office/officeart/2008/layout/VerticalCurvedList"/>
    <dgm:cxn modelId="{AB2C4935-66F2-4E44-B474-881AEFB0C2B8}" type="presParOf" srcId="{4A153092-5FF6-49C6-B5F8-7655E2271439}" destId="{000F726B-C8E4-4444-BBAB-585F97033A5A}" srcOrd="0" destOrd="0" presId="urn:microsoft.com/office/officeart/2008/layout/VerticalCurvedList"/>
    <dgm:cxn modelId="{0FAAB4B9-3FD7-414A-A114-F87F1CC897A9}" type="presParOf" srcId="{F7CB190D-E474-4C2B-A5A6-F0F4D58CD8FE}" destId="{99D5E205-9FAC-4C16-BABD-D9C8885239A0}" srcOrd="3" destOrd="0" presId="urn:microsoft.com/office/officeart/2008/layout/VerticalCurvedList"/>
    <dgm:cxn modelId="{DAE3E9D9-32FE-4109-8B14-E9874AAB1101}" type="presParOf" srcId="{F7CB190D-E474-4C2B-A5A6-F0F4D58CD8FE}" destId="{2488C217-BD89-47D3-8DE4-B46E409ADECF}" srcOrd="4" destOrd="0" presId="urn:microsoft.com/office/officeart/2008/layout/VerticalCurvedList"/>
    <dgm:cxn modelId="{51A65D8B-24BC-4590-ABA0-E3348EC6668B}" type="presParOf" srcId="{2488C217-BD89-47D3-8DE4-B46E409ADECF}" destId="{77FC5189-49BA-4997-81D3-EAA4A16DD3EF}" srcOrd="0" destOrd="0" presId="urn:microsoft.com/office/officeart/2008/layout/VerticalCurvedList"/>
    <dgm:cxn modelId="{50D05199-5771-437A-96F4-E5AD19D02065}" type="presParOf" srcId="{F7CB190D-E474-4C2B-A5A6-F0F4D58CD8FE}" destId="{D5DEEBD9-A30E-45C8-9226-7BD5D6155C65}" srcOrd="5" destOrd="0" presId="urn:microsoft.com/office/officeart/2008/layout/VerticalCurvedList"/>
    <dgm:cxn modelId="{F49F4D35-18DE-4E89-A8FC-720FC5FCE7E2}" type="presParOf" srcId="{F7CB190D-E474-4C2B-A5A6-F0F4D58CD8FE}" destId="{3D0B3FC1-AEC7-4E14-9E95-3B280F02D8E9}" srcOrd="6" destOrd="0" presId="urn:microsoft.com/office/officeart/2008/layout/VerticalCurvedList"/>
    <dgm:cxn modelId="{9856C354-1507-4488-B4B9-2A1685A5CC2B}" type="presParOf" srcId="{3D0B3FC1-AEC7-4E14-9E95-3B280F02D8E9}" destId="{FAB83C10-522E-404C-B9C6-C70E2C2F9E20}" srcOrd="0" destOrd="0" presId="urn:microsoft.com/office/officeart/2008/layout/VerticalCurvedList"/>
    <dgm:cxn modelId="{CF5FBD1A-2D2A-499B-8100-9E7EC8F7694E}" type="presParOf" srcId="{F7CB190D-E474-4C2B-A5A6-F0F4D58CD8FE}" destId="{12B12ABC-0DBC-48C2-9017-E6C2F1334315}" srcOrd="7" destOrd="0" presId="urn:microsoft.com/office/officeart/2008/layout/VerticalCurvedList"/>
    <dgm:cxn modelId="{2FC783A3-6091-461A-B0EE-9D49A098B7A6}" type="presParOf" srcId="{F7CB190D-E474-4C2B-A5A6-F0F4D58CD8FE}" destId="{4CE055AC-8509-4339-A6EF-8BCB1761BD72}" srcOrd="8" destOrd="0" presId="urn:microsoft.com/office/officeart/2008/layout/VerticalCurvedList"/>
    <dgm:cxn modelId="{E2FA620B-3D7A-4664-9FFE-23ECCBE1B5B5}" type="presParOf" srcId="{4CE055AC-8509-4339-A6EF-8BCB1761BD72}" destId="{58ACC05C-5AB7-41B6-AC14-8EBCEFD969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76D59-2EC0-4191-A772-EDA8DE70E08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30A3A-1197-4532-B9DC-0A8D6CF9794A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переориентация обучающихся на информационную компетентность</a:t>
          </a:r>
          <a:endParaRPr lang="ru-RU" sz="2000" dirty="0"/>
        </a:p>
      </dgm:t>
    </dgm:pt>
    <dgm:pt modelId="{7C61B1A0-3D43-444C-A970-2592C0ADE449}" type="parTrans" cxnId="{9B30964C-FFEE-4F34-87BF-CBAC9140C38B}">
      <dgm:prSet/>
      <dgm:spPr/>
      <dgm:t>
        <a:bodyPr/>
        <a:lstStyle/>
        <a:p>
          <a:endParaRPr lang="ru-RU"/>
        </a:p>
      </dgm:t>
    </dgm:pt>
    <dgm:pt modelId="{C8516590-9BB8-40B9-87E1-A6A4D945F4F5}" type="sibTrans" cxnId="{9B30964C-FFEE-4F34-87BF-CBAC9140C38B}">
      <dgm:prSet/>
      <dgm:spPr/>
      <dgm:t>
        <a:bodyPr/>
        <a:lstStyle/>
        <a:p>
          <a:endParaRPr lang="ru-RU"/>
        </a:p>
      </dgm:t>
    </dgm:pt>
    <dgm:pt modelId="{AF967457-C975-4590-9DEE-666BABDD6F9E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развитие умений обучающихся использовать информацию в своих целях</a:t>
          </a:r>
          <a:endParaRPr lang="ru-RU" sz="2000" dirty="0"/>
        </a:p>
      </dgm:t>
    </dgm:pt>
    <dgm:pt modelId="{FCB0A1DD-71DC-471F-AC38-0EB141F40CEA}" type="parTrans" cxnId="{EFBB1A22-B786-4B8F-AFA7-4232964E56B5}">
      <dgm:prSet/>
      <dgm:spPr/>
      <dgm:t>
        <a:bodyPr/>
        <a:lstStyle/>
        <a:p>
          <a:endParaRPr lang="ru-RU"/>
        </a:p>
      </dgm:t>
    </dgm:pt>
    <dgm:pt modelId="{7B3F4F87-E889-426F-9432-FB98A437D1AD}" type="sibTrans" cxnId="{EFBB1A22-B786-4B8F-AFA7-4232964E56B5}">
      <dgm:prSet/>
      <dgm:spPr/>
      <dgm:t>
        <a:bodyPr/>
        <a:lstStyle/>
        <a:p>
          <a:endParaRPr lang="ru-RU"/>
        </a:p>
      </dgm:t>
    </dgm:pt>
    <dgm:pt modelId="{E97A18F3-C01A-4617-B1AA-AAEEF902CE91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воспитание обучающихся в духе эколого-нравственного императива – способности самостоятельно справляться с негативным воздействием информации</a:t>
          </a:r>
          <a:endParaRPr lang="ru-RU" sz="2000" dirty="0"/>
        </a:p>
      </dgm:t>
    </dgm:pt>
    <dgm:pt modelId="{A59B7674-0F41-4978-81BD-186C6127BB63}" type="parTrans" cxnId="{6D26977E-2CC3-45FA-92A9-9ED3DCD7E511}">
      <dgm:prSet/>
      <dgm:spPr/>
      <dgm:t>
        <a:bodyPr/>
        <a:lstStyle/>
        <a:p>
          <a:endParaRPr lang="ru-RU"/>
        </a:p>
      </dgm:t>
    </dgm:pt>
    <dgm:pt modelId="{3AC517B5-FF96-4E46-BEFD-63862D785FC0}" type="sibTrans" cxnId="{6D26977E-2CC3-45FA-92A9-9ED3DCD7E511}">
      <dgm:prSet/>
      <dgm:spPr/>
      <dgm:t>
        <a:bodyPr/>
        <a:lstStyle/>
        <a:p>
          <a:endParaRPr lang="ru-RU"/>
        </a:p>
      </dgm:t>
    </dgm:pt>
    <dgm:pt modelId="{B228819E-035C-4EF1-8D5A-FF8894DA25E5}" type="pres">
      <dgm:prSet presAssocID="{9AD76D59-2EC0-4191-A772-EDA8DE70E0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E80AD-48D0-476D-917E-F802BB2B8233}" type="pres">
      <dgm:prSet presAssocID="{71030A3A-1197-4532-B9DC-0A8D6CF9794A}" presName="circle1" presStyleLbl="node1" presStyleIdx="0" presStyleCnt="3" custLinFactNeighborX="44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</dgm:pt>
    <dgm:pt modelId="{0EE9B518-A1EF-4FB0-AC28-25D9144654C1}" type="pres">
      <dgm:prSet presAssocID="{71030A3A-1197-4532-B9DC-0A8D6CF9794A}" presName="space" presStyleCnt="0"/>
      <dgm:spPr/>
    </dgm:pt>
    <dgm:pt modelId="{FA523640-4F2F-4227-A3A4-15DA8BA8D53F}" type="pres">
      <dgm:prSet presAssocID="{71030A3A-1197-4532-B9DC-0A8D6CF9794A}" presName="rect1" presStyleLbl="alignAcc1" presStyleIdx="0" presStyleCnt="3" custScaleX="100000" custScaleY="100000" custLinFactX="23" custLinFactNeighborX="100000" custLinFactNeighborY="11566"/>
      <dgm:spPr/>
      <dgm:t>
        <a:bodyPr/>
        <a:lstStyle/>
        <a:p>
          <a:endParaRPr lang="ru-RU"/>
        </a:p>
      </dgm:t>
    </dgm:pt>
    <dgm:pt modelId="{E283DD6B-3616-4C6D-B5FF-56B16825A42F}" type="pres">
      <dgm:prSet presAssocID="{AF967457-C975-4590-9DEE-666BABDD6F9E}" presName="vertSpace2" presStyleLbl="node1" presStyleIdx="0" presStyleCnt="3"/>
      <dgm:spPr/>
    </dgm:pt>
    <dgm:pt modelId="{3A3E4BDD-980D-4978-A6D6-0D4882079933}" type="pres">
      <dgm:prSet presAssocID="{AF967457-C975-4590-9DEE-666BABDD6F9E}" presName="circle2" presStyleLbl="node1" presStyleIdx="1" presStyleCnt="3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4BD7B6A4-3307-462C-8658-6093C2AC22D1}" type="pres">
      <dgm:prSet presAssocID="{AF967457-C975-4590-9DEE-666BABDD6F9E}" presName="rect2" presStyleLbl="alignAcc1" presStyleIdx="1" presStyleCnt="3" custScaleY="98678"/>
      <dgm:spPr/>
      <dgm:t>
        <a:bodyPr/>
        <a:lstStyle/>
        <a:p>
          <a:endParaRPr lang="ru-RU"/>
        </a:p>
      </dgm:t>
    </dgm:pt>
    <dgm:pt modelId="{0F14D792-EFF2-4D5D-A76A-199D5E86DAA1}" type="pres">
      <dgm:prSet presAssocID="{E97A18F3-C01A-4617-B1AA-AAEEF902CE91}" presName="vertSpace3" presStyleLbl="node1" presStyleIdx="1" presStyleCnt="3"/>
      <dgm:spPr/>
    </dgm:pt>
    <dgm:pt modelId="{F12CEC17-3754-492D-9E7A-84FA97D8A10A}" type="pres">
      <dgm:prSet presAssocID="{E97A18F3-C01A-4617-B1AA-AAEEF902CE91}" presName="circle3" presStyleLbl="node1" presStyleIdx="2" presStyleCnt="3" custScaleY="91420" custLinFactNeighborX="1329" custLinFactNeighborY="7976"/>
      <dgm:spPr>
        <a:solidFill>
          <a:schemeClr val="bg1"/>
        </a:solidFill>
      </dgm:spPr>
    </dgm:pt>
    <dgm:pt modelId="{3CA7A34C-8716-4D40-A9F9-E0B6BC15C415}" type="pres">
      <dgm:prSet presAssocID="{E97A18F3-C01A-4617-B1AA-AAEEF902CE91}" presName="rect3" presStyleLbl="alignAcc1" presStyleIdx="2" presStyleCnt="3" custScaleY="128132" custLinFactNeighborY="19465"/>
      <dgm:spPr/>
      <dgm:t>
        <a:bodyPr/>
        <a:lstStyle/>
        <a:p>
          <a:endParaRPr lang="ru-RU"/>
        </a:p>
      </dgm:t>
    </dgm:pt>
    <dgm:pt modelId="{A3270E49-9585-4CF5-92E4-B846FC9CF3D6}" type="pres">
      <dgm:prSet presAssocID="{71030A3A-1197-4532-B9DC-0A8D6CF9794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945A4-1739-4903-AD5E-D85BFA1EEBC0}" type="pres">
      <dgm:prSet presAssocID="{AF967457-C975-4590-9DEE-666BABDD6F9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167A5-49C2-4869-818C-07C59039265B}" type="pres">
      <dgm:prSet presAssocID="{E97A18F3-C01A-4617-B1AA-AAEEF902CE9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26977E-2CC3-45FA-92A9-9ED3DCD7E511}" srcId="{9AD76D59-2EC0-4191-A772-EDA8DE70E088}" destId="{E97A18F3-C01A-4617-B1AA-AAEEF902CE91}" srcOrd="2" destOrd="0" parTransId="{A59B7674-0F41-4978-81BD-186C6127BB63}" sibTransId="{3AC517B5-FF96-4E46-BEFD-63862D785FC0}"/>
    <dgm:cxn modelId="{29E90C34-D2B6-44F7-9F72-E2045A7BB45C}" type="presOf" srcId="{71030A3A-1197-4532-B9DC-0A8D6CF9794A}" destId="{FA523640-4F2F-4227-A3A4-15DA8BA8D53F}" srcOrd="0" destOrd="0" presId="urn:microsoft.com/office/officeart/2005/8/layout/target3"/>
    <dgm:cxn modelId="{E6ADF5C5-9DED-405D-B8F5-6000F17C2CC0}" type="presOf" srcId="{AF967457-C975-4590-9DEE-666BABDD6F9E}" destId="{F64945A4-1739-4903-AD5E-D85BFA1EEBC0}" srcOrd="1" destOrd="0" presId="urn:microsoft.com/office/officeart/2005/8/layout/target3"/>
    <dgm:cxn modelId="{2E9077EE-5B15-4D1A-AEF5-2F29C87F9DBA}" type="presOf" srcId="{9AD76D59-2EC0-4191-A772-EDA8DE70E088}" destId="{B228819E-035C-4EF1-8D5A-FF8894DA25E5}" srcOrd="0" destOrd="0" presId="urn:microsoft.com/office/officeart/2005/8/layout/target3"/>
    <dgm:cxn modelId="{09C8246E-B696-4E37-A144-124D95EC7E87}" type="presOf" srcId="{E97A18F3-C01A-4617-B1AA-AAEEF902CE91}" destId="{3CA7A34C-8716-4D40-A9F9-E0B6BC15C415}" srcOrd="0" destOrd="0" presId="urn:microsoft.com/office/officeart/2005/8/layout/target3"/>
    <dgm:cxn modelId="{F9B4AF70-7158-49DE-A2D3-B89FDCE5780E}" type="presOf" srcId="{E97A18F3-C01A-4617-B1AA-AAEEF902CE91}" destId="{51F167A5-49C2-4869-818C-07C59039265B}" srcOrd="1" destOrd="0" presId="urn:microsoft.com/office/officeart/2005/8/layout/target3"/>
    <dgm:cxn modelId="{EFBB1A22-B786-4B8F-AFA7-4232964E56B5}" srcId="{9AD76D59-2EC0-4191-A772-EDA8DE70E088}" destId="{AF967457-C975-4590-9DEE-666BABDD6F9E}" srcOrd="1" destOrd="0" parTransId="{FCB0A1DD-71DC-471F-AC38-0EB141F40CEA}" sibTransId="{7B3F4F87-E889-426F-9432-FB98A437D1AD}"/>
    <dgm:cxn modelId="{9B30964C-FFEE-4F34-87BF-CBAC9140C38B}" srcId="{9AD76D59-2EC0-4191-A772-EDA8DE70E088}" destId="{71030A3A-1197-4532-B9DC-0A8D6CF9794A}" srcOrd="0" destOrd="0" parTransId="{7C61B1A0-3D43-444C-A970-2592C0ADE449}" sibTransId="{C8516590-9BB8-40B9-87E1-A6A4D945F4F5}"/>
    <dgm:cxn modelId="{31B1B47F-9CB6-4961-AF46-AA877E4557CE}" type="presOf" srcId="{71030A3A-1197-4532-B9DC-0A8D6CF9794A}" destId="{A3270E49-9585-4CF5-92E4-B846FC9CF3D6}" srcOrd="1" destOrd="0" presId="urn:microsoft.com/office/officeart/2005/8/layout/target3"/>
    <dgm:cxn modelId="{8D9839AA-2C99-4A42-9741-BD25F2058ACF}" type="presOf" srcId="{AF967457-C975-4590-9DEE-666BABDD6F9E}" destId="{4BD7B6A4-3307-462C-8658-6093C2AC22D1}" srcOrd="0" destOrd="0" presId="urn:microsoft.com/office/officeart/2005/8/layout/target3"/>
    <dgm:cxn modelId="{DF1A8D79-2023-40F6-8B7C-C022B9A8FEF0}" type="presParOf" srcId="{B228819E-035C-4EF1-8D5A-FF8894DA25E5}" destId="{7D8E80AD-48D0-476D-917E-F802BB2B8233}" srcOrd="0" destOrd="0" presId="urn:microsoft.com/office/officeart/2005/8/layout/target3"/>
    <dgm:cxn modelId="{908B2CE9-C8CC-4187-A5C6-3187A0B51F8C}" type="presParOf" srcId="{B228819E-035C-4EF1-8D5A-FF8894DA25E5}" destId="{0EE9B518-A1EF-4FB0-AC28-25D9144654C1}" srcOrd="1" destOrd="0" presId="urn:microsoft.com/office/officeart/2005/8/layout/target3"/>
    <dgm:cxn modelId="{EC93D860-102E-429D-9640-1B9A64551B6B}" type="presParOf" srcId="{B228819E-035C-4EF1-8D5A-FF8894DA25E5}" destId="{FA523640-4F2F-4227-A3A4-15DA8BA8D53F}" srcOrd="2" destOrd="0" presId="urn:microsoft.com/office/officeart/2005/8/layout/target3"/>
    <dgm:cxn modelId="{57E2F7B3-73ED-46DA-8C09-18FC6046231F}" type="presParOf" srcId="{B228819E-035C-4EF1-8D5A-FF8894DA25E5}" destId="{E283DD6B-3616-4C6D-B5FF-56B16825A42F}" srcOrd="3" destOrd="0" presId="urn:microsoft.com/office/officeart/2005/8/layout/target3"/>
    <dgm:cxn modelId="{398CDC65-21BC-4F67-909A-C934F291200C}" type="presParOf" srcId="{B228819E-035C-4EF1-8D5A-FF8894DA25E5}" destId="{3A3E4BDD-980D-4978-A6D6-0D4882079933}" srcOrd="4" destOrd="0" presId="urn:microsoft.com/office/officeart/2005/8/layout/target3"/>
    <dgm:cxn modelId="{59963FF4-739D-4E34-B7F5-1FE7A53E1994}" type="presParOf" srcId="{B228819E-035C-4EF1-8D5A-FF8894DA25E5}" destId="{4BD7B6A4-3307-462C-8658-6093C2AC22D1}" srcOrd="5" destOrd="0" presId="urn:microsoft.com/office/officeart/2005/8/layout/target3"/>
    <dgm:cxn modelId="{33D3F277-6D45-4E1D-B91B-A73F7AFCE7E9}" type="presParOf" srcId="{B228819E-035C-4EF1-8D5A-FF8894DA25E5}" destId="{0F14D792-EFF2-4D5D-A76A-199D5E86DAA1}" srcOrd="6" destOrd="0" presId="urn:microsoft.com/office/officeart/2005/8/layout/target3"/>
    <dgm:cxn modelId="{CDFF2ACC-0B24-4E2F-A517-A889B8968C82}" type="presParOf" srcId="{B228819E-035C-4EF1-8D5A-FF8894DA25E5}" destId="{F12CEC17-3754-492D-9E7A-84FA97D8A10A}" srcOrd="7" destOrd="0" presId="urn:microsoft.com/office/officeart/2005/8/layout/target3"/>
    <dgm:cxn modelId="{48C83564-A160-4E32-BD8A-423C17DAF2C2}" type="presParOf" srcId="{B228819E-035C-4EF1-8D5A-FF8894DA25E5}" destId="{3CA7A34C-8716-4D40-A9F9-E0B6BC15C415}" srcOrd="8" destOrd="0" presId="urn:microsoft.com/office/officeart/2005/8/layout/target3"/>
    <dgm:cxn modelId="{BCE47C58-243F-40A0-BA96-AC04C983FE1A}" type="presParOf" srcId="{B228819E-035C-4EF1-8D5A-FF8894DA25E5}" destId="{A3270E49-9585-4CF5-92E4-B846FC9CF3D6}" srcOrd="9" destOrd="0" presId="urn:microsoft.com/office/officeart/2005/8/layout/target3"/>
    <dgm:cxn modelId="{87F9829A-C69D-4622-85CF-F83C68219A10}" type="presParOf" srcId="{B228819E-035C-4EF1-8D5A-FF8894DA25E5}" destId="{F64945A4-1739-4903-AD5E-D85BFA1EEBC0}" srcOrd="10" destOrd="0" presId="urn:microsoft.com/office/officeart/2005/8/layout/target3"/>
    <dgm:cxn modelId="{4DF31148-5A79-44D5-9C0D-D6F8725601DB}" type="presParOf" srcId="{B228819E-035C-4EF1-8D5A-FF8894DA25E5}" destId="{51F167A5-49C2-4869-818C-07C59039265B}" srcOrd="11" destOrd="0" presId="urn:microsoft.com/office/officeart/2005/8/layout/target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++++05 05 РАБОЧИЙ СТОЛ\ПРЕЗЕНТАЦИИ МИНСК\РЕФЛЕКСИЯ\arrows-2023448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855" y="2617553"/>
            <a:ext cx="3815374" cy="25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4967" y="679770"/>
            <a:ext cx="11177517" cy="17872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Информационная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компетентность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как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требование профессионального стандарта педагога 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pic>
        <p:nvPicPr>
          <p:cNvPr id="1026" name="Picture 2" descr="C:\Users\Таня\Desktop\СЕНТЯБРЬ\Компетентностный подход\OJB29K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FD0DE"/>
              </a:clrFrom>
              <a:clrTo>
                <a:srgbClr val="9FD0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" t="26057" r="1935" b="25554"/>
          <a:stretch/>
        </p:blipFill>
        <p:spPr bwMode="auto">
          <a:xfrm>
            <a:off x="3408701" y="3418395"/>
            <a:ext cx="5396823" cy="27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420" y="2327983"/>
            <a:ext cx="2389385" cy="1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219700" y="4510930"/>
            <a:ext cx="1639740" cy="444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СИСТЕМА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18000" y="2507556"/>
            <a:ext cx="1871905" cy="19078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E:\++++05 05 РАБОЧИЙ СТОЛ\ПРЕЗЕНТАЦИИ МИНСК\ЕДИНСТВО\ecda12ebb0d1240a1dae606d9fdb7df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848" y="2676005"/>
            <a:ext cx="1555592" cy="15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03334" y="1534463"/>
            <a:ext cx="3641461" cy="1644228"/>
            <a:chOff x="1171348" y="1722762"/>
            <a:chExt cx="3641461" cy="1656000"/>
          </a:xfrm>
          <a:noFill/>
        </p:grpSpPr>
        <p:sp>
          <p:nvSpPr>
            <p:cNvPr id="10" name="TextBox 9"/>
            <p:cNvSpPr txBox="1"/>
            <p:nvPr/>
          </p:nvSpPr>
          <p:spPr>
            <a:xfrm flipH="1">
              <a:off x="1171348" y="1722762"/>
              <a:ext cx="3641461" cy="1656000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71349" y="1734876"/>
              <a:ext cx="3641460" cy="15953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ea typeface="Calibri" panose="020F0502020204030204" pitchFamily="34" charset="0"/>
                </a:rPr>
                <a:t>использование молодежью альтернативных источников информации и стремление обеспечить самовыражение посредством новых технологий</a:t>
              </a:r>
              <a:endParaRPr lang="ru-RU" sz="2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3336" y="3829952"/>
            <a:ext cx="3641461" cy="1332000"/>
            <a:chOff x="1171348" y="1722762"/>
            <a:chExt cx="3641461" cy="1345028"/>
          </a:xfrm>
          <a:noFill/>
        </p:grpSpPr>
        <p:sp>
          <p:nvSpPr>
            <p:cNvPr id="23" name="TextBox 22"/>
            <p:cNvSpPr txBox="1"/>
            <p:nvPr/>
          </p:nvSpPr>
          <p:spPr>
            <a:xfrm flipH="1">
              <a:off x="1171348" y="1722762"/>
              <a:ext cx="3641461" cy="1305277"/>
            </a:xfrm>
            <a:prstGeom prst="accentBorderCallout2">
              <a:avLst>
                <a:gd name="adj1" fmla="val 54997"/>
                <a:gd name="adj2" fmla="val -3955"/>
                <a:gd name="adj3" fmla="val 54998"/>
                <a:gd name="adj4" fmla="val -12477"/>
                <a:gd name="adj5" fmla="val 13136"/>
                <a:gd name="adj6" fmla="val -15214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71349" y="1734876"/>
              <a:ext cx="3641460" cy="13329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отсутствие в образовательной среде средств и возможностей для творческой реализации каждого индивида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14593" y="1534463"/>
            <a:ext cx="3641461" cy="1692000"/>
            <a:chOff x="1301976" y="1645910"/>
            <a:chExt cx="3641461" cy="1704116"/>
          </a:xfrm>
          <a:noFill/>
        </p:grpSpPr>
        <p:sp>
          <p:nvSpPr>
            <p:cNvPr id="34" name="TextBox 33"/>
            <p:cNvSpPr txBox="1"/>
            <p:nvPr/>
          </p:nvSpPr>
          <p:spPr>
            <a:xfrm>
              <a:off x="1301976" y="1645910"/>
              <a:ext cx="3641461" cy="1704116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01977" y="1677996"/>
              <a:ext cx="3641460" cy="16428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негибкость системы </a:t>
              </a:r>
              <a:r>
                <a:rPr lang="ru-RU" sz="2000" dirty="0" smtClean="0"/>
                <a:t>образования и применение </a:t>
              </a:r>
              <a:br>
                <a:rPr lang="ru-RU" sz="2000" dirty="0" smtClean="0"/>
              </a:br>
              <a:r>
                <a:rPr lang="ru-RU" sz="2000" dirty="0" smtClean="0"/>
                <a:t>в </a:t>
              </a:r>
              <a:r>
                <a:rPr lang="ru-RU" sz="2000" dirty="0"/>
                <a:t>учебных </a:t>
              </a:r>
              <a:r>
                <a:rPr lang="ru-RU" sz="2000" dirty="0" smtClean="0"/>
                <a:t>заведениях застоявшихся </a:t>
              </a:r>
              <a:r>
                <a:rPr lang="ru-RU" sz="2000" dirty="0"/>
                <a:t>методов образования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14592" y="3789900"/>
            <a:ext cx="3641464" cy="1332000"/>
            <a:chOff x="1301973" y="1613202"/>
            <a:chExt cx="3641464" cy="1087730"/>
          </a:xfrm>
          <a:noFill/>
        </p:grpSpPr>
        <p:sp>
          <p:nvSpPr>
            <p:cNvPr id="37" name="TextBox 36"/>
            <p:cNvSpPr txBox="1"/>
            <p:nvPr/>
          </p:nvSpPr>
          <p:spPr>
            <a:xfrm>
              <a:off x="1301973" y="1613202"/>
              <a:ext cx="3641461" cy="1087730"/>
            </a:xfrm>
            <a:prstGeom prst="accentBorderCallout2">
              <a:avLst>
                <a:gd name="adj1" fmla="val 53324"/>
                <a:gd name="adj2" fmla="val -3432"/>
                <a:gd name="adj3" fmla="val 54040"/>
                <a:gd name="adj4" fmla="val -9600"/>
                <a:gd name="adj5" fmla="val 18428"/>
                <a:gd name="adj6" fmla="val -16260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301977" y="1762127"/>
              <a:ext cx="3641460" cy="8231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общий низкий уровень информационной подготовки педагогического состава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7201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664" y="1211408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Задача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образования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57092" y="2762397"/>
            <a:ext cx="5472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/>
              <a:t>XIX</a:t>
            </a:r>
            <a:r>
              <a:rPr lang="ru-RU" sz="2000" b="1" dirty="0"/>
              <a:t> </a:t>
            </a:r>
            <a:r>
              <a:rPr lang="ru-RU" sz="2000" b="1" dirty="0" smtClean="0"/>
              <a:t>век: </a:t>
            </a:r>
            <a:r>
              <a:rPr lang="ru-RU" sz="2000" dirty="0" smtClean="0"/>
              <a:t>расширить существующие знания.</a:t>
            </a:r>
            <a:endParaRPr lang="ru-RU" sz="2000" b="1" dirty="0"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7093" y="3416300"/>
            <a:ext cx="5472000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smtClean="0"/>
              <a:t>XX</a:t>
            </a:r>
            <a:r>
              <a:rPr lang="ru-RU" sz="2000" b="1" dirty="0" smtClean="0"/>
              <a:t> век: 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донести </a:t>
            </a:r>
            <a:r>
              <a:rPr lang="ru-RU" sz="2000" dirty="0"/>
              <a:t>обучающимся огромный объем материала, накопленного предыдущими </a:t>
            </a:r>
            <a:r>
              <a:rPr lang="ru-RU" sz="2000" dirty="0" smtClean="0"/>
              <a:t>поколениями;</a:t>
            </a:r>
          </a:p>
          <a:p>
            <a:pPr>
              <a:spcAft>
                <a:spcPts val="0"/>
              </a:spcAft>
            </a:pPr>
            <a:endParaRPr lang="ru-RU" sz="1000" b="1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</a:rPr>
              <a:t>разработать новые подходы решения проблем информационно сопровождения образования.</a:t>
            </a:r>
            <a:endParaRPr lang="ru-RU" sz="2000" dirty="0">
              <a:ea typeface="Calibri" panose="020F0502020204030204" pitchFamily="34" charset="0"/>
            </a:endParaRPr>
          </a:p>
        </p:txBody>
      </p:sp>
      <p:pic>
        <p:nvPicPr>
          <p:cNvPr id="8195" name="Picture 3" descr="C:\Users\Таня\Desktop\СЕНТЯБРЬ\Компетентностный подход\modern-education-concept-with-flat-design_23-214791576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31B6BF"/>
              </a:clrFrom>
              <a:clrTo>
                <a:srgbClr val="31B6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8" b="8342"/>
          <a:stretch/>
        </p:blipFill>
        <p:spPr bwMode="auto">
          <a:xfrm>
            <a:off x="1384878" y="2762397"/>
            <a:ext cx="3259868" cy="27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14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664" y="1211408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Задача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информатики как учебного предмета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5115" y="2993220"/>
            <a:ext cx="5472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объяснить </a:t>
            </a:r>
            <a:r>
              <a:rPr lang="ru-RU" sz="2000" dirty="0"/>
              <a:t>учащимся </a:t>
            </a:r>
            <a:r>
              <a:rPr lang="ru-RU" sz="2000" dirty="0" smtClean="0"/>
              <a:t>конкретные </a:t>
            </a:r>
            <a:r>
              <a:rPr lang="ru-RU" sz="2000" dirty="0"/>
              <a:t>вопросы технологий</a:t>
            </a:r>
            <a:r>
              <a:rPr lang="ru-RU" sz="2000" dirty="0" smtClean="0"/>
              <a:t>;</a:t>
            </a:r>
          </a:p>
          <a:p>
            <a:pPr>
              <a:spcAft>
                <a:spcPts val="0"/>
              </a:spcAft>
            </a:pPr>
            <a:endParaRPr lang="ru-RU" sz="1000" b="1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рассказать </a:t>
            </a:r>
            <a:r>
              <a:rPr lang="ru-RU" sz="2000" dirty="0"/>
              <a:t>о закономерностях и особенностях функционирования различных видов </a:t>
            </a:r>
            <a:r>
              <a:rPr lang="ru-RU" sz="2000" dirty="0" smtClean="0"/>
              <a:t>информации;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ru-RU" sz="1000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изучить информационные процессы, проходящие </a:t>
            </a:r>
            <a:r>
              <a:rPr lang="ru-RU" sz="2000" dirty="0"/>
              <a:t>в обществе.</a:t>
            </a:r>
            <a:endParaRPr lang="ru-RU" sz="2000" dirty="0">
              <a:ea typeface="Calibri" panose="020F0502020204030204" pitchFamily="34" charset="0"/>
            </a:endParaRPr>
          </a:p>
        </p:txBody>
      </p:sp>
      <p:pic>
        <p:nvPicPr>
          <p:cNvPr id="9218" name="Picture 2" descr="C:\Users\Таня\Desktop\СЕНТЯБРЬ\Компетентностный подход\modern-big-data-background-concept_23-214791924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54762"/>
              </a:clrFrom>
              <a:clrTo>
                <a:srgbClr val="1547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2" b="11917"/>
          <a:stretch/>
        </p:blipFill>
        <p:spPr bwMode="auto">
          <a:xfrm>
            <a:off x="1501470" y="2866030"/>
            <a:ext cx="3137001" cy="25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2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2965" y="2673812"/>
            <a:ext cx="3240000" cy="1044000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dirty="0" err="1"/>
              <a:t>сверхъемкость</a:t>
            </a:r>
            <a:r>
              <a:rPr lang="ru-RU" dirty="0"/>
              <a:t> </a:t>
            </a:r>
            <a:endParaRPr lang="en-US" dirty="0" smtClean="0"/>
          </a:p>
          <a:p>
            <a:pPr>
              <a:buClr>
                <a:srgbClr val="C00000"/>
              </a:buClr>
            </a:pPr>
            <a:r>
              <a:rPr lang="ru-RU" dirty="0" smtClean="0"/>
              <a:t>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30646" y="2699213"/>
            <a:ext cx="3240000" cy="1044000"/>
            <a:chOff x="4804113" y="1981323"/>
            <a:chExt cx="4380529" cy="1163268"/>
          </a:xfrm>
        </p:grpSpPr>
        <p:sp>
          <p:nvSpPr>
            <p:cNvPr id="13" name="TextBox 12"/>
            <p:cNvSpPr txBox="1"/>
            <p:nvPr/>
          </p:nvSpPr>
          <p:spPr>
            <a:xfrm>
              <a:off x="4804113" y="1981323"/>
              <a:ext cx="4380529" cy="1163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 smtClean="0">
                  <a:solidFill>
                    <a:schemeClr val="tx1"/>
                  </a:solidFill>
                </a:rPr>
                <a:t>новое действие текста </a:t>
              </a:r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ru-RU" dirty="0" smtClean="0">
                  <a:solidFill>
                    <a:schemeClr val="tx1"/>
                  </a:solidFill>
                </a:rPr>
                <a:t>на </a:t>
              </a:r>
              <a:r>
                <a:rPr lang="ru-RU" dirty="0">
                  <a:solidFill>
                    <a:schemeClr val="tx1"/>
                  </a:solidFill>
                </a:rPr>
                <a:t>компьютерной странице</a:t>
              </a: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4804113" y="2009626"/>
              <a:ext cx="4380529" cy="1103392"/>
            </a:xfrm>
            <a:prstGeom prst="rect">
              <a:avLst/>
            </a:pr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011044" y="4568040"/>
            <a:ext cx="4192137" cy="13234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повышение</a:t>
            </a:r>
          </a:p>
          <a:p>
            <a:pPr algn="ctr" fontAlgn="base"/>
            <a:r>
              <a:rPr lang="ru-RU" sz="2000" dirty="0" smtClean="0"/>
              <a:t>информационной составляющей </a:t>
            </a:r>
            <a:r>
              <a:rPr lang="ru-RU" sz="2000" dirty="0"/>
              <a:t>профессиональной культуры педагога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5893345" y="1679911"/>
            <a:ext cx="395785" cy="5117910"/>
          </a:xfrm>
          <a:prstGeom prst="rightBrace">
            <a:avLst>
              <a:gd name="adj1" fmla="val 93104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5235"/>
          <a:stretch/>
        </p:blipFill>
        <p:spPr bwMode="auto">
          <a:xfrm>
            <a:off x="2660109" y="819304"/>
            <a:ext cx="1935312" cy="1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5235"/>
          <a:stretch/>
        </p:blipFill>
        <p:spPr bwMode="auto">
          <a:xfrm>
            <a:off x="7455309" y="819304"/>
            <a:ext cx="1935312" cy="1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0000" b="5235"/>
          <a:stretch/>
        </p:blipFill>
        <p:spPr bwMode="auto">
          <a:xfrm>
            <a:off x="1567135" y="4348998"/>
            <a:ext cx="1935312" cy="1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5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Таня\Desktop\СЕНТЯБРЬ\Компетентностный подход\teacher-using-laptop-with-pupil_13339-165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543" y="472841"/>
            <a:ext cx="8999139" cy="59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2126" y="4597768"/>
            <a:ext cx="6987654" cy="18697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90364" y="4638711"/>
            <a:ext cx="6817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Сегодня от </a:t>
            </a:r>
            <a:r>
              <a:rPr lang="ru-RU" dirty="0"/>
              <a:t>педагогов требуется не только высокий уровень компьютерной грамотности, но и наличие определенного уровня информационной </a:t>
            </a:r>
            <a:r>
              <a:rPr lang="ru-RU" dirty="0" smtClean="0"/>
              <a:t>культуры. Нужно </a:t>
            </a:r>
            <a:r>
              <a:rPr lang="ru-RU" dirty="0"/>
              <a:t>изменить </a:t>
            </a:r>
            <a:r>
              <a:rPr lang="ru-RU" dirty="0" smtClean="0"/>
              <a:t>понимание </a:t>
            </a:r>
            <a:r>
              <a:rPr lang="ru-RU" dirty="0"/>
              <a:t>сути информатики и </a:t>
            </a:r>
            <a:r>
              <a:rPr lang="ru-RU" dirty="0" smtClean="0"/>
              <a:t>информатизации, под которой </a:t>
            </a:r>
            <a:r>
              <a:rPr lang="ru-RU" dirty="0"/>
              <a:t>понимается не только активное внедрение передовых технологий, </a:t>
            </a:r>
            <a:r>
              <a:rPr lang="ru-RU" dirty="0" smtClean="0"/>
              <a:t>но и </a:t>
            </a:r>
            <a:r>
              <a:rPr lang="ru-RU" dirty="0"/>
              <a:t>расширение влияния информации на человека и общество в целом.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9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664" y="1211408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Информатика как учебный предмет 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50941" y="2787526"/>
            <a:ext cx="6200135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изучение процессов </a:t>
            </a:r>
            <a:r>
              <a:rPr lang="ru-RU" sz="2000" dirty="0"/>
              <a:t>возникновения и функционирования различных видов информации</a:t>
            </a:r>
            <a:r>
              <a:rPr lang="ru-RU" sz="2000" dirty="0" smtClean="0"/>
              <a:t>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отслеживание тенденций развития </a:t>
            </a:r>
            <a:r>
              <a:rPr lang="ru-RU" sz="2000" dirty="0"/>
              <a:t>информационных </a:t>
            </a:r>
            <a:r>
              <a:rPr lang="ru-RU" sz="2000" dirty="0" smtClean="0"/>
              <a:t>процессов;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определение влияния информационных процессов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дальнейшее развитие </a:t>
            </a:r>
            <a:r>
              <a:rPr lang="ru-RU" sz="2000" dirty="0" smtClean="0"/>
              <a:t>общества;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</a:rPr>
              <a:t>понимание причин  и характера социального поведения;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</a:rPr>
              <a:t>оценивание  уровня </a:t>
            </a:r>
            <a:r>
              <a:rPr lang="ru-RU" sz="2000" dirty="0">
                <a:ea typeface="Calibri" panose="020F0502020204030204" pitchFamily="34" charset="0"/>
              </a:rPr>
              <a:t>социального </a:t>
            </a:r>
            <a:r>
              <a:rPr lang="ru-RU" sz="2000" dirty="0" smtClean="0">
                <a:ea typeface="Calibri" panose="020F0502020204030204" pitchFamily="34" charset="0"/>
              </a:rPr>
              <a:t>взаимодействия;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</a:rPr>
              <a:t>приобретение характеристик </a:t>
            </a:r>
            <a:r>
              <a:rPr lang="ru-RU" sz="2000" dirty="0">
                <a:ea typeface="Calibri" panose="020F0502020204030204" pitchFamily="34" charset="0"/>
              </a:rPr>
              <a:t>гуманитарной </a:t>
            </a:r>
            <a:r>
              <a:rPr lang="ru-RU" sz="2000" dirty="0" smtClean="0">
                <a:ea typeface="Calibri" panose="020F0502020204030204" pitchFamily="34" charset="0"/>
              </a:rPr>
              <a:t>науки.</a:t>
            </a:r>
            <a:endParaRPr lang="ru-RU" sz="2000" dirty="0">
              <a:ea typeface="Calibri" panose="020F0502020204030204" pitchFamily="34" charset="0"/>
            </a:endParaRPr>
          </a:p>
        </p:txBody>
      </p:sp>
      <p:pic>
        <p:nvPicPr>
          <p:cNvPr id="5" name="Picture 2" descr="C:\Users\Таня\Desktop\СЕНТЯБРЬ\Компетентностный подход\modern-big-data-background-concept_23-214791924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54762"/>
              </a:clrFrom>
              <a:clrTo>
                <a:srgbClr val="1547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2" b="11917"/>
          <a:stretch/>
        </p:blipFill>
        <p:spPr bwMode="auto">
          <a:xfrm>
            <a:off x="1501469" y="3091096"/>
            <a:ext cx="3137001" cy="25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7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6338" y="115247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ИКТ-компетенции педагога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8663" y="2546943"/>
            <a:ext cx="5479326" cy="5847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ТРЕБОВАНИЯ </a:t>
            </a:r>
          </a:p>
          <a:p>
            <a:pPr algn="ctr"/>
            <a:r>
              <a:rPr lang="ru-RU" sz="1600" b="1" dirty="0" smtClean="0"/>
              <a:t>К ИКТ-КОМПЕТЕНЦИЯМ ПЕДАГОГА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23432" y="4483334"/>
            <a:ext cx="4612944" cy="1079996"/>
            <a:chOff x="4200755" y="4944489"/>
            <a:chExt cx="4615552" cy="1087621"/>
          </a:xfrm>
        </p:grpSpPr>
        <p:sp>
          <p:nvSpPr>
            <p:cNvPr id="10" name="TextBox 9"/>
            <p:cNvSpPr txBox="1"/>
            <p:nvPr/>
          </p:nvSpPr>
          <p:spPr>
            <a:xfrm>
              <a:off x="4200755" y="5131860"/>
              <a:ext cx="4615552" cy="7128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владение информационными технологиями</a:t>
              </a: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00755" y="4944489"/>
              <a:ext cx="4615552" cy="10876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883088" y="3601240"/>
            <a:ext cx="2893633" cy="52680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ТЕХНОЛОГИЧЕСКИЕ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2" idx="2"/>
            <a:endCxn id="11" idx="0"/>
          </p:cNvCxnSpPr>
          <p:nvPr/>
        </p:nvCxnSpPr>
        <p:spPr>
          <a:xfrm flipH="1">
            <a:off x="3329904" y="4128045"/>
            <a:ext cx="1" cy="355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362414" y="3601240"/>
            <a:ext cx="2893633" cy="52680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МЕТОДИЧЕСКИЕ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02758" y="4483336"/>
            <a:ext cx="4612944" cy="1080000"/>
            <a:chOff x="4200755" y="4944489"/>
            <a:chExt cx="4615552" cy="1635580"/>
          </a:xfrm>
        </p:grpSpPr>
        <p:sp>
          <p:nvSpPr>
            <p:cNvPr id="17" name="TextBox 16"/>
            <p:cNvSpPr txBox="1"/>
            <p:nvPr/>
          </p:nvSpPr>
          <p:spPr>
            <a:xfrm>
              <a:off x="4200755" y="4955669"/>
              <a:ext cx="4615552" cy="1538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владение методами 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применения ИК-технологий </a:t>
              </a:r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ru-RU" dirty="0" smtClean="0">
                  <a:solidFill>
                    <a:schemeClr val="tx1"/>
                  </a:solidFill>
                </a:rPr>
                <a:t>в </a:t>
              </a:r>
              <a:r>
                <a:rPr lang="ru-RU" dirty="0">
                  <a:solidFill>
                    <a:schemeClr val="tx1"/>
                  </a:solidFill>
                </a:rPr>
                <a:t>образовательном процессе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00755" y="4944489"/>
              <a:ext cx="4615552" cy="1635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>
            <a:stCxn id="15" idx="2"/>
            <a:endCxn id="17" idx="0"/>
          </p:cNvCxnSpPr>
          <p:nvPr/>
        </p:nvCxnSpPr>
        <p:spPr>
          <a:xfrm flipH="1">
            <a:off x="8809230" y="4128045"/>
            <a:ext cx="1" cy="362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1"/>
          <p:cNvSpPr/>
          <p:nvPr/>
        </p:nvSpPr>
        <p:spPr>
          <a:xfrm rot="13591685" flipH="1">
            <a:off x="7405354" y="3219629"/>
            <a:ext cx="359632" cy="27295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008315">
            <a:off x="4305791" y="3219630"/>
            <a:ext cx="359632" cy="27295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4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6338" y="1108719"/>
            <a:ext cx="9467851" cy="129266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ИКТ-компетенции педагога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(ЮНЕСКО)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599341" y="2731344"/>
            <a:ext cx="5214848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АСПЕКТЫ РАБОТЫ ПЕДАГОГА:</a:t>
            </a:r>
          </a:p>
          <a:p>
            <a:endParaRPr lang="ru-RU" sz="11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понимание роли ИКТ в образовании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5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учебная программа и оценивание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педагогические </a:t>
            </a:r>
            <a:r>
              <a:rPr lang="ru-RU" sz="2000" dirty="0" smtClean="0"/>
              <a:t>практики;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технические и программные средства </a:t>
            </a:r>
            <a:r>
              <a:rPr lang="ru-RU" sz="2000" dirty="0" smtClean="0"/>
              <a:t>ИКТ;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организация и управление образовательным процессом, профессиональное </a:t>
            </a:r>
            <a:r>
              <a:rPr lang="ru-RU" sz="2000" dirty="0" smtClean="0"/>
              <a:t>развитие. </a:t>
            </a:r>
            <a:endParaRPr lang="ru-RU" sz="2000" dirty="0"/>
          </a:p>
        </p:txBody>
      </p:sp>
      <p:pic>
        <p:nvPicPr>
          <p:cNvPr id="14338" name="Picture 2" descr="C:\Users\Таня\Desktop\СЕНТЯБРЬ\Компетентностный подход\webinar-concept-with-man-on-desk_23-21477656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52"/>
          <a:stretch/>
        </p:blipFill>
        <p:spPr bwMode="auto">
          <a:xfrm>
            <a:off x="1924334" y="2926396"/>
            <a:ext cx="2900125" cy="2649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221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312" y="92011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Информатизация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образовательного учреждения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933313" y="2693900"/>
            <a:ext cx="3514862" cy="792000"/>
          </a:xfrm>
          <a:prstGeom prst="homePlat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ПРИМЕНЕНИЕ ИКТ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2460" y="2663849"/>
            <a:ext cx="4485094" cy="9000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способность </a:t>
            </a:r>
            <a:r>
              <a:rPr lang="ru-RU" sz="1800" dirty="0"/>
              <a:t>помогать </a:t>
            </a:r>
            <a:r>
              <a:rPr lang="ru-RU" sz="1800" dirty="0" smtClean="0"/>
              <a:t>обучающимся </a:t>
            </a:r>
            <a:r>
              <a:rPr lang="ru-RU" sz="1800" dirty="0"/>
              <a:t>пользоваться ИКТ для повышения эффективности учебной работы</a:t>
            </a:r>
            <a:endParaRPr lang="ru-RU" sz="1800" dirty="0">
              <a:effectLst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933313" y="3865393"/>
            <a:ext cx="3514862" cy="792000"/>
          </a:xfrm>
          <a:prstGeom prst="homePlat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ОСВОЕНИЕ ЗНАНИЙ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2460" y="3824071"/>
            <a:ext cx="4485094" cy="900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способность </a:t>
            </a:r>
            <a:r>
              <a:rPr lang="ru-RU" sz="1800" dirty="0"/>
              <a:t>помогать обучающимся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в освоении </a:t>
            </a:r>
            <a:r>
              <a:rPr lang="ru-RU" sz="1800" dirty="0"/>
              <a:t>содержания учебных предметов, применении полученных </a:t>
            </a:r>
            <a:r>
              <a:rPr lang="ru-RU" sz="1800" dirty="0" smtClean="0"/>
              <a:t>знаний</a:t>
            </a:r>
            <a:endParaRPr lang="ru-RU" sz="1800" dirty="0">
              <a:effectLst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933313" y="4995626"/>
            <a:ext cx="3514862" cy="792000"/>
          </a:xfrm>
          <a:prstGeom prst="homePlat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ПРОИЗВОДСТВО ЗНАНИЙ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2460" y="5012313"/>
            <a:ext cx="4485094" cy="9000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способность помогать </a:t>
            </a:r>
            <a:r>
              <a:rPr lang="ru-RU" sz="1800" dirty="0" smtClean="0"/>
              <a:t>обучающимся производить </a:t>
            </a:r>
            <a:r>
              <a:rPr lang="ru-RU" sz="1800" dirty="0"/>
              <a:t>новые знания</a:t>
            </a:r>
            <a:endParaRPr lang="ru-RU" sz="1800" dirty="0">
              <a:effectLst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22955" y="2663849"/>
            <a:ext cx="1121980" cy="874645"/>
            <a:chOff x="5022955" y="2663849"/>
            <a:chExt cx="1121980" cy="874645"/>
          </a:xfrm>
          <a:noFill/>
        </p:grpSpPr>
        <p:sp>
          <p:nvSpPr>
            <p:cNvPr id="19" name="Блок-схема: процесс 18"/>
            <p:cNvSpPr/>
            <p:nvPr/>
          </p:nvSpPr>
          <p:spPr>
            <a:xfrm flipH="1">
              <a:off x="5022955" y="2663849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2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307" t="7589" r="6992" b="77698"/>
            <a:stretch/>
          </p:blipFill>
          <p:spPr bwMode="auto">
            <a:xfrm>
              <a:off x="5090875" y="2691347"/>
              <a:ext cx="986139" cy="819648"/>
            </a:xfrm>
            <a:prstGeom prst="rect">
              <a:avLst/>
            </a:prstGeom>
            <a:grpFill/>
            <a:extLst/>
          </p:spPr>
        </p:pic>
      </p:grpSp>
      <p:grpSp>
        <p:nvGrpSpPr>
          <p:cNvPr id="3" name="Группа 2"/>
          <p:cNvGrpSpPr/>
          <p:nvPr/>
        </p:nvGrpSpPr>
        <p:grpSpPr>
          <a:xfrm>
            <a:off x="5022955" y="3824071"/>
            <a:ext cx="1121980" cy="874645"/>
            <a:chOff x="5022955" y="3824071"/>
            <a:chExt cx="1121980" cy="874645"/>
          </a:xfrm>
          <a:noFill/>
        </p:grpSpPr>
        <p:sp>
          <p:nvSpPr>
            <p:cNvPr id="25" name="Блок-схема: процесс 24"/>
            <p:cNvSpPr/>
            <p:nvPr/>
          </p:nvSpPr>
          <p:spPr>
            <a:xfrm>
              <a:off x="5022955" y="3824071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09" t="32194" r="74990" b="53093"/>
            <a:stretch/>
          </p:blipFill>
          <p:spPr bwMode="auto">
            <a:xfrm>
              <a:off x="5105098" y="3879068"/>
              <a:ext cx="986139" cy="819648"/>
            </a:xfrm>
            <a:prstGeom prst="rect">
              <a:avLst/>
            </a:prstGeom>
            <a:grpFill/>
            <a:extLst/>
          </p:spPr>
        </p:pic>
      </p:grpSp>
      <p:grpSp>
        <p:nvGrpSpPr>
          <p:cNvPr id="4" name="Группа 3"/>
          <p:cNvGrpSpPr/>
          <p:nvPr/>
        </p:nvGrpSpPr>
        <p:grpSpPr>
          <a:xfrm>
            <a:off x="5022955" y="5024991"/>
            <a:ext cx="1121980" cy="874645"/>
            <a:chOff x="5022955" y="5024991"/>
            <a:chExt cx="1121980" cy="874645"/>
          </a:xfrm>
          <a:noFill/>
        </p:grpSpPr>
        <p:sp>
          <p:nvSpPr>
            <p:cNvPr id="22" name="Блок-схема: процесс 21"/>
            <p:cNvSpPr/>
            <p:nvPr/>
          </p:nvSpPr>
          <p:spPr>
            <a:xfrm>
              <a:off x="5022955" y="5024991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627" t="55895" r="7672" b="29392"/>
            <a:stretch/>
          </p:blipFill>
          <p:spPr bwMode="auto">
            <a:xfrm>
              <a:off x="5060137" y="5029302"/>
              <a:ext cx="986139" cy="819648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236099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795476" y="1952010"/>
            <a:ext cx="2923542" cy="540000"/>
            <a:chOff x="5319699" y="43242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319699" y="4324284"/>
              <a:ext cx="2983338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ОСВОЕНИЕ ЗНАНИЙ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4695" y="2762766"/>
            <a:ext cx="2880000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з</a:t>
            </a:r>
            <a:r>
              <a:rPr lang="ru-RU" dirty="0" smtClean="0"/>
              <a:t>накомство </a:t>
            </a:r>
            <a:br>
              <a:rPr lang="ru-RU" dirty="0" smtClean="0"/>
            </a:br>
            <a:r>
              <a:rPr lang="ru-RU" dirty="0" smtClean="0"/>
              <a:t>с образовательной политикой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8590" y="2755617"/>
            <a:ext cx="2055226" cy="720000"/>
            <a:chOff x="5207330" y="4324284"/>
            <a:chExt cx="3486947" cy="900000"/>
          </a:xfrm>
        </p:grpSpPr>
        <p:sp>
          <p:nvSpPr>
            <p:cNvPr id="30" name="TextBox 29"/>
            <p:cNvSpPr txBox="1"/>
            <p:nvPr/>
          </p:nvSpPr>
          <p:spPr>
            <a:xfrm>
              <a:off x="5207330" y="4428035"/>
              <a:ext cx="3329473" cy="6924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ПОНИМАНИЕ РОЛИ ИКТ </a:t>
              </a:r>
            </a:p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В </a:t>
              </a:r>
              <a:r>
                <a:rPr lang="ru-RU" sz="1300" b="1" dirty="0">
                  <a:solidFill>
                    <a:schemeClr val="tx1"/>
                  </a:solidFill>
                </a:rPr>
                <a:t>О</a:t>
              </a:r>
              <a:r>
                <a:rPr lang="ru-RU" sz="1300" b="1" dirty="0" smtClean="0">
                  <a:solidFill>
                    <a:schemeClr val="tx1"/>
                  </a:solidFill>
                </a:rPr>
                <a:t>БРАЗОВАНИИ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07330" y="4324284"/>
              <a:ext cx="3486947" cy="9000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6032" y="1045897"/>
            <a:ext cx="1092550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Структура ИКТ-компетенций педагога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18590" y="1950905"/>
            <a:ext cx="2061724" cy="540000"/>
            <a:chOff x="5196780" y="4324284"/>
            <a:chExt cx="3485178" cy="9000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196780" y="4324284"/>
              <a:ext cx="3485178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6780" y="4352251"/>
              <a:ext cx="3474194" cy="872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400" b="1" dirty="0" smtClean="0">
                  <a:solidFill>
                    <a:schemeClr val="tx1"/>
                  </a:solidFill>
                </a:rPr>
                <a:t>МОДУЛЬ В КАЖДОМ ПОДХОДЕ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02925" y="1950905"/>
            <a:ext cx="2894514" cy="540000"/>
            <a:chOff x="5364804" y="4324284"/>
            <a:chExt cx="2998374" cy="90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64804" y="4324284"/>
              <a:ext cx="2983338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79839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ПРИМЕНЕНИЕ ИКТ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746634" y="1951575"/>
            <a:ext cx="2939899" cy="540000"/>
            <a:chOff x="5334411" y="4324284"/>
            <a:chExt cx="2983339" cy="90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364804" y="4324284"/>
              <a:ext cx="2922555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411" y="4502787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ПРОИЗВОДСТВО ЗНАНИЙ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809988" y="2744292"/>
            <a:ext cx="2880000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/>
              <a:t>п</a:t>
            </a:r>
            <a:r>
              <a:rPr lang="ru-RU" dirty="0" smtClean="0"/>
              <a:t>онимание образовательной политики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76584" y="2751358"/>
            <a:ext cx="2880000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и</a:t>
            </a:r>
            <a:r>
              <a:rPr lang="ru-RU" dirty="0" smtClean="0"/>
              <a:t>нициация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инноваций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10180" y="3716442"/>
            <a:ext cx="2880000" cy="720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базовые знания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95473" y="3716442"/>
            <a:ext cx="2880000" cy="720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</a:t>
            </a:r>
            <a:r>
              <a:rPr lang="ru-RU" dirty="0" smtClean="0"/>
              <a:t>рименение знаний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776582" y="3716442"/>
            <a:ext cx="2880000" cy="720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у</a:t>
            </a:r>
            <a:r>
              <a:rPr lang="ru-RU" dirty="0" smtClean="0"/>
              <a:t>мения жителя общества знаний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11078" y="3716442"/>
            <a:ext cx="2055226" cy="720000"/>
            <a:chOff x="5207330" y="4324284"/>
            <a:chExt cx="3486947" cy="900000"/>
          </a:xfrm>
        </p:grpSpPr>
        <p:sp>
          <p:nvSpPr>
            <p:cNvPr id="55" name="TextBox 54"/>
            <p:cNvSpPr txBox="1"/>
            <p:nvPr/>
          </p:nvSpPr>
          <p:spPr>
            <a:xfrm>
              <a:off x="5207330" y="4428035"/>
              <a:ext cx="3329473" cy="6924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УЧЕБНАЯ ПРОГРАММА И ОЦЕНИВАНИЕ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207330" y="4324284"/>
              <a:ext cx="3486947" cy="900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824695" y="4694781"/>
            <a:ext cx="2880000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использование ИКТ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09988" y="4694781"/>
            <a:ext cx="2880000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р</a:t>
            </a:r>
            <a:r>
              <a:rPr lang="ru-RU" dirty="0" smtClean="0"/>
              <a:t>ешение комплексных задач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776581" y="4694781"/>
            <a:ext cx="2880000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с</a:t>
            </a:r>
            <a:r>
              <a:rPr lang="ru-RU" dirty="0" smtClean="0"/>
              <a:t>пособность </a:t>
            </a:r>
            <a:br>
              <a:rPr lang="ru-RU" dirty="0" smtClean="0"/>
            </a:br>
            <a:r>
              <a:rPr lang="ru-RU" dirty="0" smtClean="0"/>
              <a:t>к самообразованию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25088" y="4699726"/>
            <a:ext cx="2055226" cy="720000"/>
            <a:chOff x="5207330" y="4324284"/>
            <a:chExt cx="3486947" cy="900000"/>
          </a:xfrm>
        </p:grpSpPr>
        <p:sp>
          <p:nvSpPr>
            <p:cNvPr id="61" name="TextBox 60"/>
            <p:cNvSpPr txBox="1"/>
            <p:nvPr/>
          </p:nvSpPr>
          <p:spPr>
            <a:xfrm>
              <a:off x="5276797" y="4528063"/>
              <a:ext cx="3329473" cy="49244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ПЕДАГОГИЧЕСКИЕ ПРАКТИКИ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207330" y="4324284"/>
              <a:ext cx="3486947" cy="90000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3356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4110" y="2323114"/>
            <a:ext cx="3348000" cy="720000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dirty="0" smtClean="0"/>
              <a:t>изменения требований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подготовке </a:t>
            </a:r>
            <a:r>
              <a:rPr lang="ru-RU" dirty="0" smtClean="0"/>
              <a:t>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0345" y="2317057"/>
            <a:ext cx="3024000" cy="719999"/>
            <a:chOff x="4804113" y="1744919"/>
            <a:chExt cx="4380529" cy="802253"/>
          </a:xfrm>
        </p:grpSpPr>
        <p:sp>
          <p:nvSpPr>
            <p:cNvPr id="13" name="TextBox 12"/>
            <p:cNvSpPr txBox="1"/>
            <p:nvPr/>
          </p:nvSpPr>
          <p:spPr>
            <a:xfrm>
              <a:off x="4804113" y="1758417"/>
              <a:ext cx="3893311" cy="788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>
                  <a:solidFill>
                    <a:schemeClr val="tx1"/>
                  </a:solidFill>
                </a:rPr>
                <a:t>и</a:t>
              </a:r>
              <a:r>
                <a:rPr lang="ru-RU" dirty="0" smtClean="0">
                  <a:solidFill>
                    <a:schemeClr val="tx1"/>
                  </a:solidFill>
                </a:rPr>
                <a:t>нформация – фактор социального развития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4804113" y="1744919"/>
              <a:ext cx="4380529" cy="802253"/>
            </a:xfrm>
            <a:prstGeom prst="homePlate">
              <a:avLst/>
            </a:pr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680429" y="2015338"/>
            <a:ext cx="3780000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о</a:t>
            </a:r>
            <a:r>
              <a:rPr lang="ru-RU" sz="2000" dirty="0" smtClean="0"/>
              <a:t>бладание навыками </a:t>
            </a:r>
          </a:p>
          <a:p>
            <a:pPr algn="ctr" fontAlgn="base"/>
            <a:r>
              <a:rPr lang="ru-RU" sz="2000" dirty="0" smtClean="0"/>
              <a:t>осваивания и использования достижений компьютерных и информационных технологий</a:t>
            </a:r>
            <a:endParaRPr lang="ru-RU" sz="2000" dirty="0"/>
          </a:p>
        </p:txBody>
      </p:sp>
      <p:pic>
        <p:nvPicPr>
          <p:cNvPr id="3074" name="Picture 2" descr="C:\Users\Таня\Desktop\СЕНТЯБРЬ\Компетентностный подход\OF71XZ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581" y="3679726"/>
            <a:ext cx="1625185" cy="16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СЕНТЯБРЬ\Компетентностный подход\39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73" t="56431" r="6872" b="8106"/>
          <a:stretch/>
        </p:blipFill>
        <p:spPr bwMode="auto">
          <a:xfrm>
            <a:off x="8740044" y="3715230"/>
            <a:ext cx="1625185" cy="1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СЕНТЯБРЬ\Компетентностный подход\illustration-of-social-media-concept_53876-17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129" y="3274906"/>
            <a:ext cx="3388981" cy="203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5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740522" y="1952335"/>
            <a:ext cx="2923542" cy="540000"/>
            <a:chOff x="5319699" y="4324284"/>
            <a:chExt cx="3028444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319699" y="4324284"/>
              <a:ext cx="2983338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4804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ОСВОЕНИЕ ЗНАНИЙ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9226" y="2755942"/>
            <a:ext cx="2750515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б</a:t>
            </a:r>
            <a:r>
              <a:rPr lang="ru-RU" dirty="0" smtClean="0"/>
              <a:t>азовые инструменты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3636" y="2755942"/>
            <a:ext cx="2214000" cy="720000"/>
            <a:chOff x="5207330" y="4324284"/>
            <a:chExt cx="3486947" cy="900000"/>
          </a:xfrm>
        </p:grpSpPr>
        <p:sp>
          <p:nvSpPr>
            <p:cNvPr id="30" name="TextBox 29"/>
            <p:cNvSpPr txBox="1"/>
            <p:nvPr/>
          </p:nvSpPr>
          <p:spPr>
            <a:xfrm>
              <a:off x="5207330" y="4341474"/>
              <a:ext cx="3329474" cy="86562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ТЕХНИЧЕСКИЕ ПРОГРАММНЫЕ СРЕДСТВА ИКТ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07330" y="4324284"/>
              <a:ext cx="3486947" cy="9000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6121" y="1951230"/>
            <a:ext cx="2221515" cy="540000"/>
            <a:chOff x="5196780" y="4324284"/>
            <a:chExt cx="3485178" cy="9000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196780" y="4324284"/>
              <a:ext cx="3485178" cy="90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6780" y="4352251"/>
              <a:ext cx="3474194" cy="872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400" b="1" dirty="0" smtClean="0">
                  <a:solidFill>
                    <a:schemeClr val="tx1"/>
                  </a:solidFill>
                </a:rPr>
                <a:t>МОДУЛЬ В КАЖДОМ ПОДХОДЕ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99226" y="1951229"/>
            <a:ext cx="2736000" cy="540000"/>
            <a:chOff x="5364804" y="4324284"/>
            <a:chExt cx="2998374" cy="90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64804" y="4324284"/>
              <a:ext cx="2983338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79839" y="4525374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ПРИМЕНЕНИЕ ИКТ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691680" y="1951900"/>
            <a:ext cx="2939899" cy="540000"/>
            <a:chOff x="5334411" y="4324284"/>
            <a:chExt cx="2983339" cy="90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364804" y="4324284"/>
              <a:ext cx="2922555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411" y="4502787"/>
              <a:ext cx="2983339" cy="566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lnSpc>
                  <a:spcPct val="115000"/>
                </a:lnSpc>
              </a:pPr>
              <a:r>
                <a:rPr lang="ru-RU" sz="1400" b="1" dirty="0" smtClean="0">
                  <a:solidFill>
                    <a:schemeClr val="tx1"/>
                  </a:solidFill>
                </a:rPr>
                <a:t>ПРОИЗВОДСТВО ЗНАНИЙ</a:t>
              </a:r>
              <a:endParaRPr lang="ru-RU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740519" y="2742093"/>
            <a:ext cx="2880000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с</a:t>
            </a:r>
            <a:r>
              <a:rPr lang="ru-RU" dirty="0" smtClean="0"/>
              <a:t>ложные инструменты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21627" y="2755941"/>
            <a:ext cx="2880000" cy="72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р</a:t>
            </a:r>
            <a:r>
              <a:rPr lang="ru-RU" dirty="0" smtClean="0"/>
              <a:t>аспространяющиеся технологии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99225" y="3726691"/>
            <a:ext cx="2722281" cy="82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традиционные формы учебной работы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40519" y="3725465"/>
            <a:ext cx="2880000" cy="82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группы сотрудничества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735346" y="3721663"/>
            <a:ext cx="2880000" cy="82800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обучающаяся организация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56121" y="3730415"/>
            <a:ext cx="2214537" cy="828000"/>
            <a:chOff x="5207328" y="4324284"/>
            <a:chExt cx="3719644" cy="900000"/>
          </a:xfrm>
        </p:grpSpPr>
        <p:sp>
          <p:nvSpPr>
            <p:cNvPr id="55" name="TextBox 54"/>
            <p:cNvSpPr txBox="1"/>
            <p:nvPr/>
          </p:nvSpPr>
          <p:spPr>
            <a:xfrm>
              <a:off x="5207328" y="4328008"/>
              <a:ext cx="3719644" cy="89255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ОРАГНИЗАЦИЯ И УПРАВЛЕНИЕ ОБРАЗОВАТЕЛЬНЫМ ПРОЦЕССОМ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207328" y="4324284"/>
              <a:ext cx="3718742" cy="900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898430" y="4818630"/>
            <a:ext cx="2736796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компьютерная грамотность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40519" y="4818630"/>
            <a:ext cx="2880000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помощь и наставничество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751579" y="4809235"/>
            <a:ext cx="2880000" cy="720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учитель как мастер</a:t>
            </a:r>
            <a:endParaRPr lang="ru-RU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56121" y="4809235"/>
            <a:ext cx="2214000" cy="720000"/>
            <a:chOff x="5183559" y="4324284"/>
            <a:chExt cx="3755678" cy="900000"/>
          </a:xfrm>
        </p:grpSpPr>
        <p:sp>
          <p:nvSpPr>
            <p:cNvPr id="61" name="TextBox 60"/>
            <p:cNvSpPr txBox="1"/>
            <p:nvPr/>
          </p:nvSpPr>
          <p:spPr>
            <a:xfrm>
              <a:off x="5183559" y="4528063"/>
              <a:ext cx="3718740" cy="49244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300" b="1" dirty="0" smtClean="0">
                  <a:solidFill>
                    <a:schemeClr val="tx1"/>
                  </a:solidFill>
                </a:rPr>
                <a:t>ПРОФЕССИОНАЛЬНОЕ РАЗВИТИЕ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207329" y="4324284"/>
              <a:ext cx="3731908" cy="90000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6032" y="1045897"/>
            <a:ext cx="1092550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Структура ИКТ-компетенций педагога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341095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4769" y="2439243"/>
            <a:ext cx="5484688" cy="187743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КОМПЕТЕНТНОСТЬ В ПРОФЕССИОНАЛЬНОЙ ПОДГОТОВКЕ ПЕДАГОГА</a:t>
            </a:r>
            <a:r>
              <a:rPr lang="ru-RU" sz="1600" dirty="0" smtClean="0"/>
              <a:t> </a:t>
            </a:r>
            <a:r>
              <a:rPr lang="ru-RU" sz="2000" dirty="0" smtClean="0"/>
              <a:t>– </a:t>
            </a:r>
          </a:p>
          <a:p>
            <a:pPr algn="ctr"/>
            <a:r>
              <a:rPr lang="ru-RU" sz="2000" dirty="0" smtClean="0"/>
              <a:t>совокупность </a:t>
            </a:r>
            <a:r>
              <a:rPr lang="ru-RU" sz="2000" dirty="0"/>
              <a:t>качеств педагога, </a:t>
            </a:r>
            <a:endParaRPr lang="ru-RU" sz="2000" dirty="0" smtClean="0"/>
          </a:p>
          <a:p>
            <a:pPr algn="ctr"/>
            <a:r>
              <a:rPr lang="ru-RU" sz="2000" dirty="0" smtClean="0"/>
              <a:t>которые </a:t>
            </a:r>
            <a:r>
              <a:rPr lang="ru-RU" sz="2000" dirty="0"/>
              <a:t>дают понятие о его опыте, </a:t>
            </a:r>
            <a:endParaRPr lang="ru-RU" sz="2000" dirty="0" smtClean="0"/>
          </a:p>
          <a:p>
            <a:pPr algn="ctr"/>
            <a:r>
              <a:rPr lang="ru-RU" sz="2000" dirty="0" smtClean="0"/>
              <a:t>уровне </a:t>
            </a:r>
            <a:r>
              <a:rPr lang="ru-RU" sz="2000" dirty="0"/>
              <a:t>профессиональной подготовки </a:t>
            </a:r>
            <a:r>
              <a:rPr lang="ru-RU" sz="2000" dirty="0" smtClean="0"/>
              <a:t>и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общей культуре, достижениях в </a:t>
            </a:r>
            <a:r>
              <a:rPr lang="ru-RU" sz="2000" dirty="0" smtClean="0"/>
              <a:t>творчестве. </a:t>
            </a:r>
            <a:endParaRPr lang="ru-RU" sz="2000" dirty="0"/>
          </a:p>
        </p:txBody>
      </p:sp>
      <p:pic>
        <p:nvPicPr>
          <p:cNvPr id="16388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35"/>
          <a:stretch/>
        </p:blipFill>
        <p:spPr bwMode="auto">
          <a:xfrm>
            <a:off x="3838696" y="472841"/>
            <a:ext cx="453683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098"/>
          <a:stretch/>
        </p:blipFill>
        <p:spPr bwMode="auto">
          <a:xfrm>
            <a:off x="3838696" y="4462309"/>
            <a:ext cx="4536834" cy="19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71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СЕНТЯБРЬ\Компетентностный подход\393181-PCF3G4-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9138" y="1147667"/>
            <a:ext cx="3124200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КОМПЕТЕНТНОСТЬ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ЛИЧНОСТИ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42788" y="1879723"/>
            <a:ext cx="4182061" cy="378565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2700" indent="260350">
              <a:buFont typeface="Wingdings" pitchFamily="2" charset="2"/>
              <a:buChar char="ü"/>
            </a:pPr>
            <a:r>
              <a:rPr lang="ru-RU" sz="2000" dirty="0"/>
              <a:t>является совокупностью практической и интеллектуальной составляющей образования</a:t>
            </a:r>
            <a:r>
              <a:rPr lang="ru-RU" sz="2000" dirty="0" smtClean="0"/>
              <a:t>;</a:t>
            </a:r>
          </a:p>
          <a:p>
            <a:pPr marL="12700" indent="260350">
              <a:buFont typeface="Wingdings" pitchFamily="2" charset="2"/>
              <a:buChar char="ü"/>
            </a:pPr>
            <a:endParaRPr lang="ru-RU" sz="2000" dirty="0"/>
          </a:p>
          <a:p>
            <a:pPr marL="12700" indent="260350">
              <a:buFont typeface="Wingdings" pitchFamily="2" charset="2"/>
              <a:buChar char="ü"/>
            </a:pPr>
            <a:r>
              <a:rPr lang="ru-RU" sz="2000" dirty="0" smtClean="0"/>
              <a:t>включает </a:t>
            </a:r>
            <a:r>
              <a:rPr lang="ru-RU" sz="2000" dirty="0"/>
              <a:t>идеологическое объяснение образования и его результат на выходе</a:t>
            </a:r>
            <a:r>
              <a:rPr lang="ru-RU" sz="2000" dirty="0" smtClean="0"/>
              <a:t>;</a:t>
            </a:r>
          </a:p>
          <a:p>
            <a:pPr marL="12700" indent="260350">
              <a:buFont typeface="Wingdings" pitchFamily="2" charset="2"/>
              <a:buChar char="ü"/>
            </a:pPr>
            <a:endParaRPr lang="ru-RU" sz="2000" dirty="0"/>
          </a:p>
          <a:p>
            <a:pPr marL="12700" indent="260350">
              <a:buFont typeface="Wingdings" pitchFamily="2" charset="2"/>
              <a:buChar char="ü"/>
            </a:pPr>
            <a:r>
              <a:rPr lang="ru-RU" sz="2000" dirty="0" smtClean="0"/>
              <a:t>позволяет </a:t>
            </a:r>
            <a:r>
              <a:rPr lang="ru-RU" sz="2000" dirty="0"/>
              <a:t>включить в себя близкие знания, которые относятся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различным сферам культуры и деятельности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28156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072" y="1196415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Ключевые компетенции педагога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70053457"/>
              </p:ext>
            </p:extLst>
          </p:nvPr>
        </p:nvGraphicFramePr>
        <p:xfrm>
          <a:off x="5876933" y="2605617"/>
          <a:ext cx="4445000" cy="33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Таня\Desktop\ВЕБИНАРЫ ЛЕТО\ЛЕНЬ\exclamation_mark_PNG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7804" y="2702257"/>
            <a:ext cx="630295" cy="5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Таня\Desktop\СЕНТЯБРЬ\Компетентностный подход\teacher-at-school-isometric-composition-banner_1284-84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B5BC"/>
              </a:clrFrom>
              <a:clrTo>
                <a:srgbClr val="00B5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749" y="2702256"/>
            <a:ext cx="2955979" cy="29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039" y="2778642"/>
            <a:ext cx="663944" cy="6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590" y="3593805"/>
            <a:ext cx="663944" cy="6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590" y="4399517"/>
            <a:ext cx="663944" cy="6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945" y="5166775"/>
            <a:ext cx="663944" cy="6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51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923560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информационной компетентности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1671" y="3812057"/>
            <a:ext cx="461294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качество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степень </a:t>
            </a:r>
            <a:r>
              <a:rPr lang="ru-RU" dirty="0">
                <a:solidFill>
                  <a:schemeClr val="tx1"/>
                </a:solidFill>
              </a:rPr>
              <a:t>применения технологических средств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образовательном </a:t>
            </a:r>
            <a:r>
              <a:rPr lang="ru-RU" dirty="0" smtClean="0">
                <a:solidFill>
                  <a:schemeClr val="tx1"/>
                </a:solidFill>
              </a:rPr>
              <a:t>процессе;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отслеживание </a:t>
            </a:r>
            <a:r>
              <a:rPr lang="ru-RU" dirty="0">
                <a:solidFill>
                  <a:schemeClr val="tx1"/>
                </a:solidFill>
              </a:rPr>
              <a:t>учебных достижений </a:t>
            </a:r>
            <a:r>
              <a:rPr lang="ru-RU" dirty="0" smtClean="0">
                <a:solidFill>
                  <a:schemeClr val="tx1"/>
                </a:solidFill>
              </a:rPr>
              <a:t>учащихся;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разработок новых методик и технологий </a:t>
            </a:r>
            <a:r>
              <a:rPr lang="ru-RU" dirty="0" smtClean="0">
                <a:solidFill>
                  <a:schemeClr val="tx1"/>
                </a:solidFill>
              </a:rPr>
              <a:t>обучения.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1671" y="3779765"/>
            <a:ext cx="461294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5371" y="2626687"/>
            <a:ext cx="4005545" cy="720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ЛИЧНОСТНО-ДЕЯТЕЛЬНОСТНЫЙ ПОДХОД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87401" y="2660190"/>
            <a:ext cx="4600153" cy="15388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УНИКАЛЬНЫЕ ИНФОРМАЦИОННЫЕ ПРОДУКТЫ</a:t>
            </a:r>
            <a:r>
              <a:rPr lang="ru-RU" dirty="0" smtClean="0"/>
              <a:t>:</a:t>
            </a:r>
          </a:p>
          <a:p>
            <a:r>
              <a:rPr lang="ru-RU" sz="2000" dirty="0" smtClean="0"/>
              <a:t>методики </a:t>
            </a:r>
            <a:r>
              <a:rPr lang="ru-RU" sz="2000" dirty="0"/>
              <a:t>и диагностические программы, которые позволяют оценивать качество и состояние образовательного </a:t>
            </a:r>
            <a:r>
              <a:rPr lang="ru-RU" sz="2000" dirty="0" smtClean="0"/>
              <a:t>процесса.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5400000" flipH="1" flipV="1">
            <a:off x="4875768" y="3301508"/>
            <a:ext cx="649649" cy="571557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5" name="Picture 3" descr="E:\++++05 05 РАБОЧИЙ СТОЛ\ПРЕЗЕНТАЦИИ МИНСК\Полушария\female-teachers-teach-math-in-the-classroom-cartoon-character_5541-6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CF7EE"/>
              </a:clrFrom>
              <a:clrTo>
                <a:srgbClr val="DCF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14366" r="5046" b="11456"/>
          <a:stretch/>
        </p:blipFill>
        <p:spPr bwMode="auto">
          <a:xfrm>
            <a:off x="7639050" y="4223657"/>
            <a:ext cx="2371725" cy="19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0800000" flipH="1" flipV="1">
            <a:off x="5813060" y="2762700"/>
            <a:ext cx="556347" cy="447973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16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923560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информационной компетентности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1671" y="3979821"/>
            <a:ext cx="446598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сохранение, воспроизведение культурных образцов деятельности;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создание авторских методик, технологий и систем.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1671" y="3960058"/>
            <a:ext cx="4612944" cy="1359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5370" y="2923228"/>
            <a:ext cx="4005545" cy="720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КУЛЬТУРОЛОГИЧЕСКИЙ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 ПОДХОД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0229" y="2955874"/>
            <a:ext cx="4271751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ФОРМИРОВАНИЕ ЛИЧНОСТИ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 ВЫСОКОЙ ПЕДАГОГИЧЕСКОЙ КУЛЬТУРОЙ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 flipH="1" flipV="1">
            <a:off x="5813062" y="3059241"/>
            <a:ext cx="556347" cy="447973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 flipH="1" flipV="1">
            <a:off x="4790312" y="3453674"/>
            <a:ext cx="649649" cy="571557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 descr="E:\++++05 05 РАБОЧИЙ СТОЛ\ПРЕЗЕНТАЦИИ МИНСК\Полушария\female-teachers-teach-math-in-the-classroom-cartoon-character_5541-6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CF7EE"/>
              </a:clrFrom>
              <a:clrTo>
                <a:srgbClr val="DCF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14366" r="3965" b="11456"/>
          <a:stretch/>
        </p:blipFill>
        <p:spPr bwMode="auto">
          <a:xfrm>
            <a:off x="7639050" y="3960057"/>
            <a:ext cx="2400300" cy="19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94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  <p:bldP spid="3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1083600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Требования к информационной </a:t>
            </a:r>
          </a:p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ультуре педагога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63432" y="2904956"/>
            <a:ext cx="7451130" cy="2908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способен самостоятельно осуществлять поиск новой информации 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/>
              <a:t>в том числе в сети Интернет) по своему предмету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эффективно и грамотно проводит структурирование, систематизацию и обобщение информации и представляет ее учащимся в удобном и понятном виде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разбирается в обучающих пакетах программ, электронных учебников и пособий, которые рекомендованы Министерством образования Российской Федерации, а также знает, как применить их в учебном процессе;</a:t>
            </a:r>
            <a:endParaRPr lang="ru-RU" sz="1000" dirty="0" smtClean="0"/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" dirty="0"/>
          </a:p>
        </p:txBody>
      </p:sp>
      <p:pic>
        <p:nvPicPr>
          <p:cNvPr id="22531" name="Picture 3" descr="C:\Users\Таня\Desktop\СЕНТЯБРЬ\Компетентностный подход\education-concept-set_1284-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9825" y="3195335"/>
            <a:ext cx="2327729" cy="232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51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312" y="1083600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Требования к информационной </a:t>
            </a:r>
          </a:p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ультуре педагога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3432" y="3238785"/>
            <a:ext cx="7451130" cy="207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умеет и знает, как пользоваться </a:t>
            </a:r>
            <a:r>
              <a:rPr lang="ru-RU" dirty="0" err="1"/>
              <a:t>интернет-ресурсами</a:t>
            </a:r>
            <a:r>
              <a:rPr lang="ru-RU" dirty="0"/>
              <a:t> и информационными технологиями при обучении другим дисциплинам;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самостоятельно может разработать небольшие, но важные программные средства, необходимые в учебном процессе;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может подобрать наиболее удачную и полезную программную среду при выполнении разнообразных задач.</a:t>
            </a:r>
            <a:endParaRPr lang="ru-RU" sz="100" dirty="0"/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" dirty="0"/>
          </a:p>
        </p:txBody>
      </p:sp>
      <p:pic>
        <p:nvPicPr>
          <p:cNvPr id="8" name="Picture 3" descr="C:\Users\Таня\Desktop\СЕНТЯБРЬ\Компетентностный подход\education-concept-set_1284-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9825" y="3195335"/>
            <a:ext cx="2327729" cy="232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735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27349" y="4510930"/>
            <a:ext cx="2253206" cy="444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ИНФОРМАЦИОННАЯ КОМПЕТЕНТНОСТЬ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18000" y="2507556"/>
            <a:ext cx="1871905" cy="19078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03334" y="1534463"/>
            <a:ext cx="3641461" cy="1644228"/>
            <a:chOff x="1171348" y="1722762"/>
            <a:chExt cx="3641461" cy="1656000"/>
          </a:xfrm>
          <a:noFill/>
        </p:grpSpPr>
        <p:sp>
          <p:nvSpPr>
            <p:cNvPr id="10" name="TextBox 9"/>
            <p:cNvSpPr txBox="1"/>
            <p:nvPr/>
          </p:nvSpPr>
          <p:spPr>
            <a:xfrm flipH="1">
              <a:off x="1171348" y="1722762"/>
              <a:ext cx="3641461" cy="1656000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71349" y="1734876"/>
              <a:ext cx="3641460" cy="1642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ea typeface="Calibri" panose="020F0502020204030204" pitchFamily="34" charset="0"/>
                </a:rPr>
                <a:t>постоянный интерес и </a:t>
              </a:r>
              <a:r>
                <a:rPr lang="ru-RU" sz="2000" dirty="0" smtClean="0">
                  <a:ea typeface="Calibri" panose="020F0502020204030204" pitchFamily="34" charset="0"/>
                </a:rPr>
                <a:t>личная </a:t>
              </a:r>
              <a:r>
                <a:rPr lang="ru-RU" sz="2000" dirty="0">
                  <a:ea typeface="Calibri" panose="020F0502020204030204" pitchFamily="34" charset="0"/>
                </a:rPr>
                <a:t>потребность в приобретении новых знаний и умений, касающихся информационных и технических средств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3336" y="3677554"/>
            <a:ext cx="3641461" cy="1080000"/>
            <a:chOff x="1171348" y="1722762"/>
            <a:chExt cx="3641461" cy="1090563"/>
          </a:xfrm>
          <a:noFill/>
        </p:grpSpPr>
        <p:sp>
          <p:nvSpPr>
            <p:cNvPr id="23" name="TextBox 22"/>
            <p:cNvSpPr txBox="1"/>
            <p:nvPr/>
          </p:nvSpPr>
          <p:spPr>
            <a:xfrm flipH="1">
              <a:off x="1171348" y="1722762"/>
              <a:ext cx="3641461" cy="1090563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71349" y="1763020"/>
              <a:ext cx="3641460" cy="10255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совокупность знаний, которые способны отразить систему информационного общества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14593" y="1534463"/>
            <a:ext cx="3641461" cy="1692001"/>
            <a:chOff x="1301976" y="1645910"/>
            <a:chExt cx="3641461" cy="1704116"/>
          </a:xfrm>
          <a:noFill/>
        </p:grpSpPr>
        <p:sp>
          <p:nvSpPr>
            <p:cNvPr id="34" name="TextBox 33"/>
            <p:cNvSpPr txBox="1"/>
            <p:nvPr/>
          </p:nvSpPr>
          <p:spPr>
            <a:xfrm>
              <a:off x="1301976" y="1645910"/>
              <a:ext cx="3641461" cy="1704116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01977" y="1677996"/>
              <a:ext cx="3641460" cy="16428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осуществление поисковой и познавательной  деятельности, накопление </a:t>
              </a:r>
              <a:r>
                <a:rPr lang="ru-RU" sz="2000" dirty="0"/>
                <a:t>опыта поисковой деятельности в области компьютерных </a:t>
              </a:r>
              <a:r>
                <a:rPr lang="ru-RU" sz="2000" dirty="0" smtClean="0"/>
                <a:t>технологий</a:t>
              </a:r>
              <a:endParaRPr lang="ru-RU" sz="20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14593" y="3677551"/>
            <a:ext cx="3641462" cy="1080000"/>
            <a:chOff x="1301975" y="1645909"/>
            <a:chExt cx="3641462" cy="881944"/>
          </a:xfrm>
          <a:noFill/>
        </p:grpSpPr>
        <p:sp>
          <p:nvSpPr>
            <p:cNvPr id="37" name="TextBox 36"/>
            <p:cNvSpPr txBox="1"/>
            <p:nvPr/>
          </p:nvSpPr>
          <p:spPr>
            <a:xfrm>
              <a:off x="1301976" y="1645909"/>
              <a:ext cx="3641461" cy="881944"/>
            </a:xfrm>
            <a:prstGeom prst="accentBorderCallout2">
              <a:avLst>
                <a:gd name="adj1" fmla="val 22575"/>
                <a:gd name="adj2" fmla="val -3170"/>
                <a:gd name="adj3" fmla="val 22576"/>
                <a:gd name="adj4" fmla="val -9861"/>
                <a:gd name="adj5" fmla="val 47032"/>
                <a:gd name="adj6" fmla="val -17045"/>
              </a:avLst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301975" y="1754241"/>
              <a:ext cx="3641460" cy="5780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наличие опыта по линии «человек-компьютер»</a:t>
              </a:r>
            </a:p>
          </p:txBody>
        </p:sp>
      </p:grpSp>
      <p:pic>
        <p:nvPicPr>
          <p:cNvPr id="3074" name="Picture 2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569945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5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pic>
        <p:nvPicPr>
          <p:cNvPr id="7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098"/>
          <a:stretch/>
        </p:blipFill>
        <p:spPr bwMode="auto">
          <a:xfrm>
            <a:off x="3838696" y="4462309"/>
            <a:ext cx="4536834" cy="19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5381" y="2603867"/>
            <a:ext cx="6523464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ИНФОРМАЦИОННАЯ КОМПЕТЕНТНОСТЬ ПЕДАГОГА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>тип </a:t>
            </a:r>
            <a:r>
              <a:rPr lang="ru-RU" sz="2000" dirty="0"/>
              <a:t>организации своих предметно-специальных знаний, благодаря которым удается принимать взвешенные и правильные </a:t>
            </a:r>
            <a:r>
              <a:rPr lang="ru-RU" sz="2000" dirty="0" smtClean="0"/>
              <a:t>решения в </a:t>
            </a:r>
            <a:r>
              <a:rPr lang="ru-RU" sz="2000" dirty="0"/>
              <a:t>ходе выполнения профессионально-педагогической </a:t>
            </a: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pic>
        <p:nvPicPr>
          <p:cNvPr id="8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35"/>
          <a:stretch/>
        </p:blipFill>
        <p:spPr bwMode="auto">
          <a:xfrm>
            <a:off x="3838696" y="472841"/>
            <a:ext cx="453683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27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24121" y="1451155"/>
            <a:ext cx="3609673" cy="1080000"/>
            <a:chOff x="4857236" y="1973871"/>
            <a:chExt cx="4487052" cy="1968178"/>
          </a:xfrm>
        </p:grpSpPr>
        <p:sp>
          <p:nvSpPr>
            <p:cNvPr id="13" name="TextBox 12"/>
            <p:cNvSpPr txBox="1"/>
            <p:nvPr/>
          </p:nvSpPr>
          <p:spPr>
            <a:xfrm>
              <a:off x="4857236" y="2200760"/>
              <a:ext cx="4487052" cy="151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600" b="1" dirty="0" smtClean="0">
                  <a:solidFill>
                    <a:schemeClr val="tx1"/>
                  </a:solidFill>
                </a:rPr>
                <a:t>СТРЕМИТЕЛЬНОЕ РАЗВИТИЕ СЕТИ ИНТЕРНЕТ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857236" y="1973871"/>
              <a:ext cx="4487052" cy="1968178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22051" y="2494859"/>
            <a:ext cx="3948744" cy="72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МОДЕРНИЗАЦИЯ</a:t>
            </a:r>
            <a:endParaRPr lang="ru-RU" sz="1600" b="1" dirty="0"/>
          </a:p>
          <a:p>
            <a:pPr algn="ctr" fontAlgn="base"/>
            <a:r>
              <a:rPr lang="ru-RU" sz="1600" b="1" dirty="0" smtClean="0"/>
              <a:t>СИСТЕМЫ ОБРАЗОВАНИЯ</a:t>
            </a:r>
            <a:endParaRPr lang="ru-RU" sz="16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487605" y="4348499"/>
            <a:ext cx="3682708" cy="1224000"/>
            <a:chOff x="4181605" y="1318163"/>
            <a:chExt cx="5285874" cy="2261813"/>
          </a:xfrm>
        </p:grpSpPr>
        <p:sp>
          <p:nvSpPr>
            <p:cNvPr id="25" name="TextBox 24"/>
            <p:cNvSpPr txBox="1"/>
            <p:nvPr/>
          </p:nvSpPr>
          <p:spPr>
            <a:xfrm>
              <a:off x="4181605" y="1453781"/>
              <a:ext cx="5285874" cy="199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600" b="1" dirty="0" smtClean="0"/>
                <a:t>ПОЛНОЕ ПРОНИКНОВЕНИЕ ИНФОРМАЦИОННЫХ ТЕХНОЛОГИЙ ВО ВСЕ СФЕРЫ ЖИЗНИ ОБЩЕСТВА 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86434" y="1318163"/>
              <a:ext cx="5181045" cy="2261813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</p:grpSp>
      <p:sp>
        <p:nvSpPr>
          <p:cNvPr id="5" name="Правая фигурная скобка 4"/>
          <p:cNvSpPr/>
          <p:nvPr/>
        </p:nvSpPr>
        <p:spPr>
          <a:xfrm>
            <a:off x="5390866" y="1991155"/>
            <a:ext cx="518615" cy="2969343"/>
          </a:xfrm>
          <a:prstGeom prst="rightBrace">
            <a:avLst>
              <a:gd name="adj1" fmla="val 8333"/>
              <a:gd name="adj2" fmla="val 50919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Таня\Desktop\СЕНТЯБРЬ\Компетентностный подход\illustration-of-characters-and-www-concept_53876-285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506" y="2611135"/>
            <a:ext cx="2296902" cy="16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СЕНТЯБРЬ\Компетентностный подход\lovely-education-concept-with-flat-design_23-214792211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2F3"/>
              </a:clrFrom>
              <a:clrTo>
                <a:srgbClr val="F6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4" t="20573" r="10621" b="14530"/>
          <a:stretch/>
        </p:blipFill>
        <p:spPr bwMode="auto">
          <a:xfrm>
            <a:off x="7148699" y="3410693"/>
            <a:ext cx="2295448" cy="18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2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923560"/>
            <a:ext cx="9467851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Информационная компетентность как часть профессиональной компетентности педагога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36978" y="2705695"/>
            <a:ext cx="668989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четкое представление </a:t>
            </a:r>
            <a:r>
              <a:rPr lang="ru-RU" dirty="0" smtClean="0"/>
              <a:t>о методах </a:t>
            </a:r>
            <a:r>
              <a:rPr lang="ru-RU" dirty="0"/>
              <a:t>и понятиях, используемых в </a:t>
            </a:r>
            <a:r>
              <a:rPr lang="ru-RU" dirty="0" smtClean="0"/>
              <a:t>информатике;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владение способами </a:t>
            </a:r>
            <a:r>
              <a:rPr lang="ru-RU" dirty="0"/>
              <a:t>представления информации, ее хранения, обработки и передачи при помощи компьютерных технологий;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/>
              <a:t>навыков работы на компьютере и базовое представление об операционных </a:t>
            </a:r>
            <a:r>
              <a:rPr lang="ru-RU" dirty="0" smtClean="0"/>
              <a:t>системах;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знание </a:t>
            </a:r>
            <a:r>
              <a:rPr lang="ru-RU" dirty="0"/>
              <a:t>о том, как можно представить информацию в глобальной сети;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организовать индивидуальную работу учащихся в интернете и посредством доступных интернет-технологий;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применение </a:t>
            </a:r>
            <a:r>
              <a:rPr lang="ru-RU" dirty="0"/>
              <a:t>ИКТ в организации учебных </a:t>
            </a:r>
            <a:r>
              <a:rPr lang="ru-RU" dirty="0" smtClean="0"/>
              <a:t>занятий</a:t>
            </a:r>
            <a:r>
              <a:rPr lang="ru-RU" dirty="0"/>
              <a:t>.</a:t>
            </a:r>
            <a:endParaRPr lang="ru-RU" sz="100" dirty="0"/>
          </a:p>
        </p:txBody>
      </p:sp>
      <p:pic>
        <p:nvPicPr>
          <p:cNvPr id="23554" name="Picture 2" descr="C:\Users\Таня\Desktop\СЕНТЯБРЬ\Формирующее оценивание\young-boy-student-wearing-glasses-reading-a-book_3446-6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2" y="3253006"/>
            <a:ext cx="2314802" cy="23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2895371" y="2782359"/>
            <a:ext cx="1002350" cy="10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06490" y="2782359"/>
            <a:ext cx="991231" cy="941294"/>
          </a:xfrm>
          <a:prstGeom prst="wedgeRoundRectCallout">
            <a:avLst>
              <a:gd name="adj1" fmla="val -38469"/>
              <a:gd name="adj2" fmla="val 61071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04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923560"/>
            <a:ext cx="9467851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Информационная компетентность как часть профессиональной компетентности педагога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684410" y="2800021"/>
            <a:ext cx="3132000" cy="874800"/>
            <a:chOff x="4972047" y="1973871"/>
            <a:chExt cx="4495430" cy="1594224"/>
          </a:xfrm>
        </p:grpSpPr>
        <p:sp>
          <p:nvSpPr>
            <p:cNvPr id="7" name="TextBox 6"/>
            <p:cNvSpPr txBox="1"/>
            <p:nvPr/>
          </p:nvSpPr>
          <p:spPr>
            <a:xfrm>
              <a:off x="4980425" y="2294228"/>
              <a:ext cx="4487052" cy="953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400" b="1" dirty="0" smtClean="0">
                  <a:solidFill>
                    <a:schemeClr val="tx1"/>
                  </a:solidFill>
                </a:rPr>
                <a:t>СПОСОБНОСТЬ РАБОТАТЬ </a:t>
              </a:r>
            </a:p>
            <a:p>
              <a:pPr>
                <a:buClr>
                  <a:srgbClr val="C00000"/>
                </a:buClr>
              </a:pPr>
              <a:r>
                <a:rPr lang="ru-RU" sz="1400" b="1" dirty="0" smtClean="0">
                  <a:solidFill>
                    <a:schemeClr val="tx1"/>
                  </a:solidFill>
                </a:rPr>
                <a:t>НА КОМПЬЮТЕРЕ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72047" y="1973871"/>
              <a:ext cx="4372241" cy="1594224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705237" y="4604419"/>
            <a:ext cx="2772000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/>
              <a:t>РЕАЛИЗАЦИЯ ВОСПИТЫВАЮЩЕЙ И РАЗВИВАЮЩЕЙ ФУНКЦИИ ОБРАЗОВАНИЯ</a:t>
            </a:r>
            <a:endParaRPr lang="ru-RU" sz="1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428339" y="2781924"/>
            <a:ext cx="3046173" cy="874800"/>
            <a:chOff x="4972046" y="1849825"/>
            <a:chExt cx="4372241" cy="1594225"/>
          </a:xfrm>
        </p:grpSpPr>
        <p:sp>
          <p:nvSpPr>
            <p:cNvPr id="13" name="TextBox 12"/>
            <p:cNvSpPr txBox="1"/>
            <p:nvPr/>
          </p:nvSpPr>
          <p:spPr>
            <a:xfrm>
              <a:off x="4972046" y="1973871"/>
              <a:ext cx="4372241" cy="1346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400" b="1" dirty="0" smtClean="0"/>
                <a:t>ОБЛАДАНИЕ ДОЛЖНОЙ КОМПЕТЕНЦИЕЙ В ТЕОРИИ ВОСПИТАНИЯ И ДИДАКТИКИ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72046" y="1849825"/>
              <a:ext cx="4372241" cy="1594225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3" name="Правая фигурная скобка 2"/>
          <p:cNvSpPr/>
          <p:nvPr/>
        </p:nvSpPr>
        <p:spPr>
          <a:xfrm rot="5400000">
            <a:off x="5893345" y="1679911"/>
            <a:ext cx="395785" cy="5117910"/>
          </a:xfrm>
          <a:prstGeom prst="rightBrace">
            <a:avLst>
              <a:gd name="adj1" fmla="val 93104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374046" y="2781924"/>
            <a:ext cx="1141143" cy="874645"/>
            <a:chOff x="1374046" y="2781924"/>
            <a:chExt cx="1141143" cy="874645"/>
          </a:xfrm>
          <a:noFill/>
        </p:grpSpPr>
        <p:sp>
          <p:nvSpPr>
            <p:cNvPr id="16" name="Блок-схема: процесс 15"/>
            <p:cNvSpPr/>
            <p:nvPr/>
          </p:nvSpPr>
          <p:spPr>
            <a:xfrm flipH="1">
              <a:off x="1374046" y="2781924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91" t="80018" r="74008" b="5269"/>
            <a:stretch/>
          </p:blipFill>
          <p:spPr bwMode="auto">
            <a:xfrm>
              <a:off x="1529050" y="2814535"/>
              <a:ext cx="986139" cy="819648"/>
            </a:xfrm>
            <a:prstGeom prst="rect">
              <a:avLst/>
            </a:prstGeom>
            <a:grpFill/>
            <a:extLst/>
          </p:spPr>
        </p:pic>
      </p:grpSp>
      <p:grpSp>
        <p:nvGrpSpPr>
          <p:cNvPr id="4" name="Группа 3"/>
          <p:cNvGrpSpPr/>
          <p:nvPr/>
        </p:nvGrpSpPr>
        <p:grpSpPr>
          <a:xfrm>
            <a:off x="9681407" y="2781924"/>
            <a:ext cx="1121980" cy="874800"/>
            <a:chOff x="9804239" y="2781924"/>
            <a:chExt cx="1121980" cy="874800"/>
          </a:xfrm>
          <a:noFill/>
        </p:grpSpPr>
        <p:sp>
          <p:nvSpPr>
            <p:cNvPr id="19" name="Блок-схема: процесс 18"/>
            <p:cNvSpPr/>
            <p:nvPr/>
          </p:nvSpPr>
          <p:spPr>
            <a:xfrm>
              <a:off x="9804239" y="2782079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08" t="6547" r="52791" b="78740"/>
            <a:stretch/>
          </p:blipFill>
          <p:spPr bwMode="auto">
            <a:xfrm>
              <a:off x="9872159" y="2781924"/>
              <a:ext cx="986139" cy="819648"/>
            </a:xfrm>
            <a:prstGeom prst="rect">
              <a:avLst/>
            </a:prstGeom>
            <a:grpFill/>
            <a:extLst/>
          </p:spPr>
        </p:pic>
      </p:grpSp>
      <p:pic>
        <p:nvPicPr>
          <p:cNvPr id="19458" name="Picture 2" descr="E:\++++05 05 РАБОЧИЙ СТОЛ\ПРЕЗЕНТАЦИИ МИНСК\ИСЛЕДОВАТЕЛЬСКАЯ ДЕЯТЕЛЬНОСТЬ\Teacher-PNG-P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767" y="4436759"/>
            <a:ext cx="2928066" cy="15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pic>
        <p:nvPicPr>
          <p:cNvPr id="61" name="Picture 2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815" y="2871566"/>
            <a:ext cx="3197498" cy="31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56878" y="1123025"/>
            <a:ext cx="4390816" cy="165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648286" y="3630734"/>
            <a:ext cx="2808000" cy="1296000"/>
          </a:xfrm>
          <a:prstGeom prst="wedgeRectCallout">
            <a:avLst>
              <a:gd name="adj1" fmla="val 61353"/>
              <a:gd name="adj2" fmla="val 3338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ИЗМЕНЕНИЯ ОБРАЗОВАТЕЛЬНОГО ПРОСТРАНСТВА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371" y="1174790"/>
            <a:ext cx="4367813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внесение </a:t>
            </a:r>
            <a:r>
              <a:rPr lang="ru-RU" dirty="0">
                <a:solidFill>
                  <a:schemeClr val="tx1"/>
                </a:solidFill>
              </a:rPr>
              <a:t>корректив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педагогическую систему </a:t>
            </a:r>
            <a:r>
              <a:rPr lang="ru-RU" dirty="0" smtClean="0">
                <a:solidFill>
                  <a:schemeClr val="tx1"/>
                </a:solidFill>
              </a:rPr>
              <a:t>педагога;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информационно-образовательная среда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сама средство развития компетентности.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809477" y="3630734"/>
            <a:ext cx="2808000" cy="1296000"/>
          </a:xfrm>
          <a:prstGeom prst="wedgeRectCallout">
            <a:avLst>
              <a:gd name="adj1" fmla="val -59083"/>
              <a:gd name="adj2" fmla="val 3226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ИЗМЕНЕНИЕ ИНСТРУМЕНТАРИЯ ПРОФЕССИОНАЛЬНОЙ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66556" y="1096451"/>
            <a:ext cx="5040000" cy="165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266556" y="1127983"/>
            <a:ext cx="502099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внесение </a:t>
            </a:r>
            <a:r>
              <a:rPr lang="ru-RU" dirty="0">
                <a:solidFill>
                  <a:schemeClr val="tx1"/>
                </a:solidFill>
              </a:rPr>
              <a:t>корректив педагогической </a:t>
            </a:r>
            <a:r>
              <a:rPr lang="ru-RU" dirty="0" smtClean="0">
                <a:solidFill>
                  <a:schemeClr val="tx1"/>
                </a:solidFill>
              </a:rPr>
              <a:t>деятельности;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информационно-образовательная среда –средство развития компетентности после корректировки деятельности.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9113" y="5482656"/>
            <a:ext cx="2556000" cy="684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400" b="1" dirty="0" smtClean="0"/>
              <a:t>РАЗВИТИЕ</a:t>
            </a:r>
          </a:p>
          <a:p>
            <a:pPr lvl="0">
              <a:buClr>
                <a:srgbClr val="C00000"/>
              </a:buClr>
            </a:pPr>
            <a:r>
              <a:rPr lang="ru-RU" sz="1400" b="1" dirty="0" smtClean="0"/>
              <a:t>ИНФОРМАЦИОННАЯ КОМПЕТЕНТНОСТИ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>
            <a:stCxn id="32" idx="1"/>
          </p:cNvCxnSpPr>
          <p:nvPr/>
        </p:nvCxnSpPr>
        <p:spPr>
          <a:xfrm flipH="1" flipV="1">
            <a:off x="3052286" y="4926734"/>
            <a:ext cx="1776827" cy="89792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8" idx="2"/>
          </p:cNvCxnSpPr>
          <p:nvPr/>
        </p:nvCxnSpPr>
        <p:spPr>
          <a:xfrm flipV="1">
            <a:off x="3052286" y="2779025"/>
            <a:ext cx="0" cy="85171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2" idx="3"/>
          </p:cNvCxnSpPr>
          <p:nvPr/>
        </p:nvCxnSpPr>
        <p:spPr>
          <a:xfrm flipV="1">
            <a:off x="7385113" y="4926734"/>
            <a:ext cx="1828364" cy="89792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213477" y="2752451"/>
            <a:ext cx="0" cy="878283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286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7" y="501216"/>
            <a:ext cx="9467851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Алгоритм развития педагога при задействовании информационно-образовательной среды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55611" y="1501906"/>
            <a:ext cx="9488564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Изучение </a:t>
            </a:r>
            <a:r>
              <a:rPr lang="ru-RU" dirty="0"/>
              <a:t>новых доступных информационных </a:t>
            </a:r>
            <a:r>
              <a:rPr lang="ru-RU" dirty="0" smtClean="0"/>
              <a:t>ресурсов.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610" y="2009465"/>
            <a:ext cx="9574289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Ознакомление </a:t>
            </a:r>
            <a:r>
              <a:rPr lang="ru-RU" dirty="0"/>
              <a:t>с новыми </a:t>
            </a:r>
            <a:r>
              <a:rPr lang="ru-RU" dirty="0" smtClean="0"/>
              <a:t>возможностями.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5611" y="2514423"/>
            <a:ext cx="9658982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Изучение </a:t>
            </a:r>
            <a:r>
              <a:rPr lang="ru-RU" dirty="0"/>
              <a:t>нового ресурса на предмет возможности его использования в педагогической </a:t>
            </a:r>
            <a:r>
              <a:rPr lang="ru-RU" dirty="0" smtClean="0"/>
              <a:t>системе.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5610" y="3032252"/>
            <a:ext cx="10408507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Объективная </a:t>
            </a:r>
            <a:r>
              <a:rPr lang="ru-RU" dirty="0"/>
              <a:t>оценка </a:t>
            </a:r>
            <a:r>
              <a:rPr lang="ru-RU" dirty="0" smtClean="0"/>
              <a:t>деятельности </a:t>
            </a:r>
            <a:r>
              <a:rPr lang="ru-RU" dirty="0"/>
              <a:t>и ее эффективности при задействовании материалов нового </a:t>
            </a:r>
            <a:r>
              <a:rPr lang="ru-RU" dirty="0" smtClean="0"/>
              <a:t>ресурса.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5611" y="3563576"/>
            <a:ext cx="8211219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Составление </a:t>
            </a:r>
            <a:r>
              <a:rPr lang="ru-RU" dirty="0"/>
              <a:t>плана по возможности внедрения ресурса в </a:t>
            </a:r>
            <a:r>
              <a:rPr lang="ru-RU" dirty="0" smtClean="0"/>
              <a:t>педагогическую систему.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5611" y="4081094"/>
            <a:ext cx="6996567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Составление </a:t>
            </a:r>
            <a:r>
              <a:rPr lang="ru-RU" dirty="0"/>
              <a:t>прогноза о возможных результатах своей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5611" y="4612916"/>
            <a:ext cx="6764554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Постоянное </a:t>
            </a:r>
            <a:r>
              <a:rPr lang="ru-RU" dirty="0"/>
              <a:t>проведение самоанализа результатов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5611" y="5144496"/>
            <a:ext cx="5959337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Осуществление </a:t>
            </a:r>
            <a:r>
              <a:rPr lang="ru-RU" dirty="0"/>
              <a:t>постоянного самоконтроля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5612" y="5680909"/>
            <a:ext cx="10507738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Постоянная </a:t>
            </a:r>
            <a:r>
              <a:rPr lang="ru-RU" dirty="0"/>
              <a:t>актуализация проблемы в случае появление нового доступного образовательного </a:t>
            </a:r>
            <a:r>
              <a:rPr lang="ru-RU" dirty="0" smtClean="0"/>
              <a:t>ресурса.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68124" y="1455323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68124" y="1971508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868124" y="2467840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68124" y="2973794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868124" y="3516993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868124" y="4034511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" name="Овал 21"/>
          <p:cNvSpPr/>
          <p:nvPr/>
        </p:nvSpPr>
        <p:spPr>
          <a:xfrm>
            <a:off x="868124" y="4565204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3" name="Овал 22"/>
          <p:cNvSpPr/>
          <p:nvPr/>
        </p:nvSpPr>
        <p:spPr>
          <a:xfrm>
            <a:off x="868124" y="5097913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4" name="Овал 23"/>
          <p:cNvSpPr/>
          <p:nvPr/>
        </p:nvSpPr>
        <p:spPr>
          <a:xfrm>
            <a:off x="868124" y="5628103"/>
            <a:ext cx="455206" cy="4552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7367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84195" y="1426608"/>
            <a:ext cx="3527227" cy="1351940"/>
            <a:chOff x="4972047" y="278011"/>
            <a:chExt cx="5062708" cy="2463759"/>
          </a:xfrm>
        </p:grpSpPr>
        <p:sp>
          <p:nvSpPr>
            <p:cNvPr id="13" name="TextBox 12"/>
            <p:cNvSpPr txBox="1"/>
            <p:nvPr/>
          </p:nvSpPr>
          <p:spPr>
            <a:xfrm>
              <a:off x="5263238" y="278011"/>
              <a:ext cx="4487052" cy="241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 smtClean="0">
                  <a:solidFill>
                    <a:schemeClr val="tx1"/>
                  </a:solidFill>
                </a:rPr>
                <a:t>старшеклассники получают </a:t>
              </a:r>
              <a:r>
                <a:rPr lang="ru-RU" dirty="0">
                  <a:solidFill>
                    <a:schemeClr val="tx1"/>
                  </a:solidFill>
                </a:rPr>
                <a:t>информацию из средств массовой коммуникации, включая Интернет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972047" y="314349"/>
              <a:ext cx="5062708" cy="2427421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70452" y="1562830"/>
            <a:ext cx="4304442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воспитание </a:t>
            </a:r>
            <a:r>
              <a:rPr lang="ru-RU" sz="2000" dirty="0"/>
              <a:t>культурного и социализированного человека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20577" y="4511404"/>
            <a:ext cx="4304442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успевать за быстрыми темпами изменения окружающей информационной среды</a:t>
            </a:r>
          </a:p>
        </p:txBody>
      </p:sp>
      <p:pic>
        <p:nvPicPr>
          <p:cNvPr id="9218" name="Picture 2" descr="C:\Users\Таня\Desktop\СЕНТЯБРЬ\Формирующее оценивание\children-and-colorful-numbers_1308-330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0" t="82980" r="75053"/>
          <a:stretch/>
        </p:blipFill>
        <p:spPr bwMode="auto">
          <a:xfrm>
            <a:off x="2677480" y="2911938"/>
            <a:ext cx="773524" cy="6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297341" y="3588075"/>
            <a:ext cx="3527228" cy="1938992"/>
            <a:chOff x="4972046" y="800937"/>
            <a:chExt cx="4495431" cy="3533596"/>
          </a:xfrm>
        </p:grpSpPr>
        <p:sp>
          <p:nvSpPr>
            <p:cNvPr id="25" name="TextBox 24"/>
            <p:cNvSpPr txBox="1"/>
            <p:nvPr/>
          </p:nvSpPr>
          <p:spPr>
            <a:xfrm>
              <a:off x="4980425" y="800937"/>
              <a:ext cx="4487052" cy="353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/>
                <a:t>образовательное учреждение обладает крайне ограниченными возможностями в плане распространения информации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72046" y="935488"/>
              <a:ext cx="4495430" cy="3399045"/>
            </a:xfrm>
            <a:prstGeom prst="rect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16" name="Правая фигурная скобка 15"/>
          <p:cNvSpPr/>
          <p:nvPr/>
        </p:nvSpPr>
        <p:spPr>
          <a:xfrm>
            <a:off x="5390878" y="2097920"/>
            <a:ext cx="395785" cy="2710160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Таня\Desktop\СЕНТЯБРЬ\Компетентностный подход\surfing-the-internet-concept_1325-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361" y="2579688"/>
            <a:ext cx="1746623" cy="17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1215947"/>
            <a:ext cx="9467851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Проблемы образовательной среды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864158" y="2575700"/>
            <a:ext cx="4318277" cy="1323439"/>
            <a:chOff x="4923701" y="1565071"/>
            <a:chExt cx="4487052" cy="2411818"/>
          </a:xfrm>
        </p:grpSpPr>
        <p:sp>
          <p:nvSpPr>
            <p:cNvPr id="7" name="TextBox 6"/>
            <p:cNvSpPr txBox="1"/>
            <p:nvPr/>
          </p:nvSpPr>
          <p:spPr>
            <a:xfrm>
              <a:off x="4923701" y="1565071"/>
              <a:ext cx="4487052" cy="241181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 smtClean="0">
                  <a:solidFill>
                    <a:schemeClr val="tx1"/>
                  </a:solidFill>
                </a:rPr>
                <a:t>воздействие информации </a:t>
              </a:r>
              <a:endParaRPr lang="ru-RU" dirty="0">
                <a:solidFill>
                  <a:schemeClr val="tx1"/>
                </a:solidFill>
              </a:endParaRPr>
            </a:p>
            <a:p>
              <a:pPr>
                <a:buClr>
                  <a:srgbClr val="C00000"/>
                </a:buClr>
              </a:pPr>
              <a:r>
                <a:rPr lang="ru-RU" dirty="0" smtClean="0">
                  <a:solidFill>
                    <a:schemeClr val="tx1"/>
                  </a:solidFill>
                </a:rPr>
                <a:t>на </a:t>
              </a:r>
              <a:r>
                <a:rPr lang="ru-RU" dirty="0">
                  <a:solidFill>
                    <a:schemeClr val="tx1"/>
                  </a:solidFill>
                </a:rPr>
                <a:t>все уровни </a:t>
              </a:r>
              <a:r>
                <a:rPr lang="ru-RU" dirty="0" smtClean="0">
                  <a:solidFill>
                    <a:schemeClr val="tx1"/>
                  </a:solidFill>
                </a:rPr>
                <a:t>сознания </a:t>
              </a:r>
            </a:p>
            <a:p>
              <a:pPr>
                <a:buClr>
                  <a:srgbClr val="C00000"/>
                </a:buClr>
              </a:pPr>
              <a:r>
                <a:rPr lang="ru-RU" dirty="0" smtClean="0">
                  <a:solidFill>
                    <a:schemeClr val="tx1"/>
                  </a:solidFill>
                </a:rPr>
                <a:t>вне </a:t>
              </a:r>
              <a:r>
                <a:rPr lang="ru-RU" dirty="0">
                  <a:solidFill>
                    <a:schemeClr val="tx1"/>
                  </a:solidFill>
                </a:rPr>
                <a:t>зависимости от </a:t>
              </a:r>
              <a:r>
                <a:rPr lang="ru-RU" dirty="0" smtClean="0">
                  <a:solidFill>
                    <a:schemeClr val="tx1"/>
                  </a:solidFill>
                </a:rPr>
                <a:t>воли </a:t>
              </a:r>
              <a:r>
                <a:rPr lang="ru-RU" dirty="0">
                  <a:solidFill>
                    <a:schemeClr val="tx1"/>
                  </a:solidFill>
                </a:rPr>
                <a:t>и </a:t>
              </a:r>
              <a:r>
                <a:rPr lang="ru-RU" dirty="0" smtClean="0">
                  <a:solidFill>
                    <a:schemeClr val="tx1"/>
                  </a:solidFill>
                </a:rPr>
                <a:t>желаний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72046" y="1973871"/>
              <a:ext cx="4438706" cy="1594224"/>
            </a:xfrm>
            <a:prstGeom prst="homePlate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551170" y="2711414"/>
            <a:ext cx="4736383" cy="10156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педагогическая </a:t>
            </a:r>
            <a:r>
              <a:rPr lang="ru-RU" sz="2000" dirty="0" smtClean="0"/>
              <a:t>деятельность не </a:t>
            </a:r>
            <a:r>
              <a:rPr lang="ru-RU" sz="2000" dirty="0"/>
              <a:t>способна оказывать должного влияния на сложную информационную систему учащегося</a:t>
            </a:r>
            <a:endParaRPr lang="ru-RU" sz="20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18751" y="4435632"/>
            <a:ext cx="4263684" cy="874800"/>
            <a:chOff x="3885645" y="1849825"/>
            <a:chExt cx="6292518" cy="1594225"/>
          </a:xfrm>
        </p:grpSpPr>
        <p:sp>
          <p:nvSpPr>
            <p:cNvPr id="13" name="TextBox 12"/>
            <p:cNvSpPr txBox="1"/>
            <p:nvPr/>
          </p:nvSpPr>
          <p:spPr>
            <a:xfrm>
              <a:off x="3885645" y="2001919"/>
              <a:ext cx="6027954" cy="1290043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dirty="0" smtClean="0"/>
                <a:t>переход человеческого поведения на </a:t>
              </a:r>
              <a:r>
                <a:rPr lang="ru-RU" dirty="0"/>
                <a:t>уровень машинных программ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85645" y="1849825"/>
              <a:ext cx="6292518" cy="1594225"/>
            </a:xfrm>
            <a:prstGeom prst="homePlate">
              <a:avLst/>
            </a:prstGeom>
            <a:noFill/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551170" y="4211314"/>
            <a:ext cx="4736382" cy="132343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молодые люди </a:t>
            </a:r>
            <a:r>
              <a:rPr lang="ru-RU" sz="2000" dirty="0" smtClean="0"/>
              <a:t>меньше </a:t>
            </a:r>
            <a:r>
              <a:rPr lang="ru-RU" sz="2000" dirty="0"/>
              <a:t>осознают 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свою </a:t>
            </a:r>
            <a:r>
              <a:rPr lang="ru-RU" sz="2000" dirty="0"/>
              <a:t>ответственность перед новыми поколениями, </a:t>
            </a:r>
            <a:r>
              <a:rPr lang="ru-RU" sz="2000" dirty="0" smtClean="0"/>
              <a:t>развитием </a:t>
            </a:r>
            <a:r>
              <a:rPr lang="ru-RU" sz="2000" dirty="0"/>
              <a:t>общества и </a:t>
            </a:r>
            <a:r>
              <a:rPr lang="ru-RU" sz="2000" dirty="0" smtClean="0"/>
              <a:t>собственной жизнью</a:t>
            </a:r>
            <a:endParaRPr lang="ru-RU" sz="20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37067" y="4414011"/>
            <a:ext cx="1121980" cy="874645"/>
            <a:chOff x="637067" y="4414011"/>
            <a:chExt cx="1121980" cy="874645"/>
          </a:xfrm>
          <a:noFill/>
        </p:grpSpPr>
        <p:sp>
          <p:nvSpPr>
            <p:cNvPr id="19" name="Блок-схема: процесс 18"/>
            <p:cNvSpPr/>
            <p:nvPr/>
          </p:nvSpPr>
          <p:spPr>
            <a:xfrm>
              <a:off x="637067" y="4414011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97" t="80181" r="52402" b="5106"/>
            <a:stretch/>
          </p:blipFill>
          <p:spPr bwMode="auto">
            <a:xfrm>
              <a:off x="704987" y="4463210"/>
              <a:ext cx="986139" cy="819648"/>
            </a:xfrm>
            <a:prstGeom prst="rect">
              <a:avLst/>
            </a:prstGeom>
            <a:grpFill/>
            <a:extLst/>
          </p:spPr>
        </p:pic>
      </p:grpSp>
      <p:grpSp>
        <p:nvGrpSpPr>
          <p:cNvPr id="2" name="Группа 1"/>
          <p:cNvGrpSpPr/>
          <p:nvPr/>
        </p:nvGrpSpPr>
        <p:grpSpPr>
          <a:xfrm>
            <a:off x="637067" y="2781924"/>
            <a:ext cx="1121980" cy="874645"/>
            <a:chOff x="637067" y="2781924"/>
            <a:chExt cx="1121980" cy="874645"/>
          </a:xfrm>
          <a:noFill/>
        </p:grpSpPr>
        <p:sp>
          <p:nvSpPr>
            <p:cNvPr id="16" name="Блок-схема: процесс 15"/>
            <p:cNvSpPr/>
            <p:nvPr/>
          </p:nvSpPr>
          <p:spPr>
            <a:xfrm flipH="1">
              <a:off x="637067" y="2781924"/>
              <a:ext cx="1121980" cy="874645"/>
            </a:xfrm>
            <a:prstGeom prst="flowChartProcess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C:\Users\2106~1\AppData\Local\Temp\Rar$DRa0.684\505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345" t="79790" r="28954" b="5497"/>
            <a:stretch/>
          </p:blipFill>
          <p:spPr bwMode="auto">
            <a:xfrm>
              <a:off x="772908" y="2809422"/>
              <a:ext cx="986139" cy="819648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385253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8334" y="2543967"/>
            <a:ext cx="2978322" cy="720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увеличение </a:t>
            </a:r>
            <a:r>
              <a:rPr lang="ru-RU" dirty="0">
                <a:solidFill>
                  <a:schemeClr val="tx1"/>
                </a:solidFill>
              </a:rPr>
              <a:t>объемов информации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334" y="3698148"/>
            <a:ext cx="2978323" cy="7200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dirty="0" smtClean="0"/>
              <a:t>быстрая смена </a:t>
            </a:r>
            <a:r>
              <a:rPr lang="ru-RU" dirty="0"/>
              <a:t>способов деятельности человека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4725" y="2875145"/>
            <a:ext cx="4238625" cy="101566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b="1" dirty="0" smtClean="0"/>
              <a:t>Цель образования:</a:t>
            </a:r>
          </a:p>
          <a:p>
            <a:pPr fontAlgn="base"/>
            <a:r>
              <a:rPr lang="ru-RU" dirty="0"/>
              <a:t>научить самостоятельно обучаться и</a:t>
            </a:r>
          </a:p>
          <a:p>
            <a:pPr fontAlgn="base"/>
            <a:r>
              <a:rPr lang="ru-RU" dirty="0"/>
              <a:t>осваивать новые навыки и </a:t>
            </a:r>
            <a:r>
              <a:rPr lang="ru-RU" dirty="0" smtClean="0"/>
              <a:t>умения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600" y="2875146"/>
            <a:ext cx="2920630" cy="1015663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dirty="0" smtClean="0"/>
              <a:t>постоянное обучение, приспособление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 </a:t>
            </a:r>
            <a:r>
              <a:rPr lang="ru-RU" dirty="0"/>
              <a:t>к новым условиям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Таня\Desktop\СЕНТЯБРЬ\Компетентностный подход\devices-with-documents-on-the-screens_1223-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636" y="327151"/>
            <a:ext cx="2798559" cy="27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Таня\Desktop\СЕНТЯБРЬ\Компетентностный подход\online-training_41910-18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8" t="11206" r="9471" b="21754"/>
          <a:stretch/>
        </p:blipFill>
        <p:spPr bwMode="auto">
          <a:xfrm>
            <a:off x="5395703" y="4058148"/>
            <a:ext cx="4095184" cy="20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53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081" y="102703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Пути модернизации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системы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99429" y="3025320"/>
            <a:ext cx="641878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повышение </a:t>
            </a:r>
            <a:r>
              <a:rPr lang="ru-RU" sz="2000" dirty="0"/>
              <a:t>качества технологической подготовки педагога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повышение </a:t>
            </a:r>
            <a:r>
              <a:rPr lang="ru-RU" sz="2000" dirty="0" smtClean="0"/>
              <a:t>готовности педагога к </a:t>
            </a:r>
            <a:r>
              <a:rPr lang="ru-RU" sz="2000" dirty="0"/>
              <a:t>работе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информационно-коммуникативными средствами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пересмотр методологии обучения;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принципов </a:t>
            </a:r>
            <a:r>
              <a:rPr lang="ru-RU" sz="2000" dirty="0"/>
              <a:t>и </a:t>
            </a:r>
            <a:r>
              <a:rPr lang="ru-RU" sz="2000" dirty="0" smtClean="0"/>
              <a:t>методов, </a:t>
            </a:r>
            <a:r>
              <a:rPr lang="ru-RU" sz="2000" dirty="0"/>
              <a:t>которые позволят преодолеть неграмотность молодых людей в сфере информационной </a:t>
            </a:r>
            <a:r>
              <a:rPr lang="ru-RU" sz="2000" dirty="0" smtClean="0"/>
              <a:t>безопасности.</a:t>
            </a:r>
          </a:p>
        </p:txBody>
      </p:sp>
      <p:pic>
        <p:nvPicPr>
          <p:cNvPr id="7" name="Picture 3" descr="C:\Users\Таня\Desktop\СЕНТЯБРЬ\Компетентностный подход\online-library-concept_1284-742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24"/>
          <a:stretch/>
        </p:blipFill>
        <p:spPr bwMode="auto">
          <a:xfrm>
            <a:off x="1400624" y="3102198"/>
            <a:ext cx="2707351" cy="24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4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664" y="1211408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Задача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учреждения образования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4961981"/>
              </p:ext>
            </p:extLst>
          </p:nvPr>
        </p:nvGraphicFramePr>
        <p:xfrm>
          <a:off x="4310742" y="2728489"/>
          <a:ext cx="6822432" cy="32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C:\Users\Таня\Desktop\СЕНТЯБРЬ\Гражданское образование\17755-NR8D9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7"/>
          <a:stretch/>
        </p:blipFill>
        <p:spPr bwMode="auto">
          <a:xfrm>
            <a:off x="1470142" y="3077028"/>
            <a:ext cx="2587571" cy="240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02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050121" y="4289076"/>
            <a:ext cx="1902224" cy="44191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СИСТЕМА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18828" y="2273361"/>
            <a:ext cx="1871905" cy="19078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4705203" y="3113421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E:\++++05 05 РАБОЧИЙ СТОЛ\ПРЕЗЕНТАЦИИ МИНСК\ЕДИНСТВО\ecda12ebb0d1240a1dae606d9fdb7df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471" y="2435281"/>
            <a:ext cx="1555592" cy="15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849546" y="1187104"/>
            <a:ext cx="5040000" cy="1588403"/>
            <a:chOff x="6374088" y="691302"/>
            <a:chExt cx="5356800" cy="1588403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6374088" y="731705"/>
              <a:ext cx="5356800" cy="154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74089" y="691302"/>
              <a:ext cx="535489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ea typeface="Calibri" panose="020F0502020204030204" pitchFamily="34" charset="0"/>
                </a:rPr>
                <a:t>ПОДГОТОВКА СПЕЦИАЛИСТОВ</a:t>
              </a:r>
              <a:r>
                <a:rPr lang="ru-RU" sz="2000" dirty="0" smtClean="0">
                  <a:ea typeface="Calibri" panose="020F0502020204030204" pitchFamily="34" charset="0"/>
                </a:rPr>
                <a:t>, </a:t>
              </a:r>
            </a:p>
            <a:p>
              <a:pPr algn="ctr"/>
              <a:r>
                <a:rPr lang="ru-RU" sz="1600" b="1" dirty="0" smtClean="0">
                  <a:ea typeface="Calibri" panose="020F0502020204030204" pitchFamily="34" charset="0"/>
                </a:rPr>
                <a:t>СПОСОБНЫХ: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 smtClean="0"/>
                <a:t>эффективно развиваться; 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 smtClean="0"/>
                <a:t>противостоять негативному информационному потоку.</a:t>
              </a:r>
              <a:endParaRPr lang="ru-RU" sz="20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45965" y="2987157"/>
            <a:ext cx="5040000" cy="719999"/>
            <a:chOff x="820294" y="3449896"/>
            <a:chExt cx="5358703" cy="400110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820294" y="3449896"/>
              <a:ext cx="5354898" cy="40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4100" y="3542872"/>
              <a:ext cx="5354897" cy="188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ea typeface="Calibri" panose="020F0502020204030204" pitchFamily="34" charset="0"/>
                </a:rPr>
                <a:t>РАЗВИТИЕ ИНФОРМАЦИОННОЙ СРЕДЫ</a:t>
              </a:r>
              <a:endParaRPr lang="ru-RU" sz="16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3351" y="3940690"/>
            <a:ext cx="5040000" cy="1692000"/>
            <a:chOff x="5539965" y="3340417"/>
            <a:chExt cx="5354897" cy="1692000"/>
          </a:xfrm>
        </p:grpSpPr>
        <p:sp>
          <p:nvSpPr>
            <p:cNvPr id="17" name="TextBox 16"/>
            <p:cNvSpPr txBox="1"/>
            <p:nvPr/>
          </p:nvSpPr>
          <p:spPr>
            <a:xfrm>
              <a:off x="5539965" y="3340417"/>
              <a:ext cx="5354897" cy="1692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b="1" dirty="0" smtClean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539965" y="3417701"/>
              <a:ext cx="535489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ea typeface="Calibri" panose="020F0502020204030204" pitchFamily="34" charset="0"/>
                </a:rPr>
                <a:t>РАЗРАБОТКА МЕТОДИК: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 smtClean="0">
                  <a:ea typeface="Calibri" panose="020F0502020204030204" pitchFamily="34" charset="0"/>
                </a:rPr>
                <a:t>интегрировать информационную среду</a:t>
              </a:r>
              <a:br>
                <a:rPr lang="ru-RU" sz="2000" dirty="0" smtClean="0">
                  <a:ea typeface="Calibri" panose="020F0502020204030204" pitchFamily="34" charset="0"/>
                </a:rPr>
              </a:br>
              <a:r>
                <a:rPr lang="ru-RU" sz="2000" dirty="0" smtClean="0">
                  <a:ea typeface="Calibri" panose="020F0502020204030204" pitchFamily="34" charset="0"/>
                </a:rPr>
                <a:t> в </a:t>
              </a:r>
              <a:r>
                <a:rPr lang="ru-RU" sz="2000" dirty="0">
                  <a:ea typeface="Calibri" panose="020F0502020204030204" pitchFamily="34" charset="0"/>
                </a:rPr>
                <a:t>культурное наследие </a:t>
              </a:r>
              <a:r>
                <a:rPr lang="ru-RU" sz="2000" dirty="0" smtClean="0">
                  <a:ea typeface="Calibri" panose="020F0502020204030204" pitchFamily="34" charset="0"/>
                </a:rPr>
                <a:t>человечества;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 smtClean="0">
                  <a:ea typeface="Calibri" panose="020F0502020204030204" pitchFamily="34" charset="0"/>
                </a:rPr>
                <a:t>обеспечить творческое развитие </a:t>
              </a:r>
              <a:r>
                <a:rPr lang="ru-RU" sz="2000" dirty="0">
                  <a:ea typeface="Calibri" panose="020F0502020204030204" pitchFamily="34" charset="0"/>
                </a:rPr>
                <a:t>личности.</a:t>
              </a:r>
              <a:endParaRPr lang="ru-RU" sz="2000" dirty="0"/>
            </a:p>
          </p:txBody>
        </p:sp>
      </p:grpSp>
      <p:sp>
        <p:nvSpPr>
          <p:cNvPr id="19" name="Стрелка вправо 18"/>
          <p:cNvSpPr/>
          <p:nvPr/>
        </p:nvSpPr>
        <p:spPr>
          <a:xfrm flipV="1">
            <a:off x="4716587" y="1827833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4705201" y="4456123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25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58235" y="2690044"/>
            <a:ext cx="695154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компетенции, связанные с возрастанием информатизации </a:t>
            </a:r>
            <a:r>
              <a:rPr lang="ru-RU" sz="2000" dirty="0" smtClean="0"/>
              <a:t>общества;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владение компьютерными и информационными технологиями;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понимание применения </a:t>
            </a:r>
            <a:r>
              <a:rPr lang="ru-RU" sz="2000" dirty="0"/>
              <a:t> </a:t>
            </a:r>
            <a:r>
              <a:rPr lang="ru-RU" sz="2000" dirty="0" smtClean="0"/>
              <a:t>информационных технологий;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понимание </a:t>
            </a:r>
            <a:r>
              <a:rPr lang="ru-RU" sz="2000" dirty="0" smtClean="0"/>
              <a:t>слабых </a:t>
            </a:r>
            <a:r>
              <a:rPr lang="ru-RU" sz="2000" dirty="0"/>
              <a:t>и сильных сторон информационных </a:t>
            </a:r>
            <a:r>
              <a:rPr lang="ru-RU" sz="2000" dirty="0" smtClean="0"/>
              <a:t>технологий;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критическо</a:t>
            </a:r>
            <a:r>
              <a:rPr lang="en-US" sz="2000" dirty="0" smtClean="0"/>
              <a:t>e</a:t>
            </a:r>
            <a:r>
              <a:rPr lang="ru-RU" sz="2000" dirty="0" smtClean="0"/>
              <a:t> суждение </a:t>
            </a:r>
            <a:r>
              <a:rPr lang="ru-RU" sz="2000" dirty="0"/>
              <a:t>в отношении информации, распространяемой </a:t>
            </a:r>
            <a:r>
              <a:rPr lang="ru-RU" sz="2000" dirty="0" smtClean="0"/>
              <a:t>масс-медиа и рекламой.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4" y="1196415"/>
            <a:ext cx="11245755" cy="123110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Компетенции современного человека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/>
              <a:t>(</a:t>
            </a:r>
            <a:r>
              <a:rPr lang="ru-RU" sz="2000" b="1" dirty="0" smtClean="0"/>
              <a:t>совет Европы, 1996 год)</a:t>
            </a:r>
            <a:endParaRPr lang="ru-RU" sz="2000" b="1" dirty="0"/>
          </a:p>
        </p:txBody>
      </p:sp>
      <p:pic>
        <p:nvPicPr>
          <p:cNvPr id="5124" name="Picture 4" descr="C:\Users\Таня\Desktop\СЕНТЯБРЬ\Компетентностный подход\flat-background-with-people-and-the-city_23-21476717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7F0FB"/>
              </a:clrFrom>
              <a:clrTo>
                <a:srgbClr val="B7F0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38" b="8112"/>
          <a:stretch/>
        </p:blipFill>
        <p:spPr bwMode="auto">
          <a:xfrm>
            <a:off x="1630372" y="3058386"/>
            <a:ext cx="2723409" cy="2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9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0866" y="3208019"/>
            <a:ext cx="570562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ИНФОРМАЦИОННЫЕ КОМПЕТЕНЦИИ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2000" dirty="0" smtClean="0"/>
              <a:t>обеспечивают </a:t>
            </a:r>
            <a:r>
              <a:rPr lang="ru-RU" sz="2000" dirty="0"/>
              <a:t>навыки деятельности </a:t>
            </a:r>
            <a:r>
              <a:rPr lang="ru-RU" sz="2000" dirty="0" smtClean="0"/>
              <a:t>обучающегося 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отношению к </a:t>
            </a:r>
            <a:r>
              <a:rPr lang="ru-RU" sz="2000" dirty="0" smtClean="0"/>
              <a:t>информации, содержащейся:</a:t>
            </a:r>
          </a:p>
          <a:p>
            <a:r>
              <a:rPr lang="ru-RU" sz="2000" dirty="0" smtClean="0"/>
              <a:t>в учебных предметах, образовательных областях, окружающем мире.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4" y="1196415"/>
            <a:ext cx="11245755" cy="123110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Компетенции современного человека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(А.В. Хуторской)</a:t>
            </a:r>
            <a:endParaRPr lang="ru-RU" sz="2000" b="1" dirty="0"/>
          </a:p>
        </p:txBody>
      </p:sp>
      <p:pic>
        <p:nvPicPr>
          <p:cNvPr id="6" name="Picture 4" descr="C:\Users\Таня\Desktop\СЕНТЯБРЬ\Компетентностный подход\flat-background-with-people-and-the-city_23-21476717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7F0FB"/>
              </a:clrFrom>
              <a:clrTo>
                <a:srgbClr val="B7F0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38" b="8112"/>
          <a:stretch/>
        </p:blipFill>
        <p:spPr bwMode="auto">
          <a:xfrm>
            <a:off x="1630372" y="3058386"/>
            <a:ext cx="2723409" cy="2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072" y="119641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Подходы к изучению информатизации общества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23432" y="3732870"/>
            <a:ext cx="4612944" cy="1080000"/>
            <a:chOff x="4200755" y="4944489"/>
            <a:chExt cx="4615552" cy="1087625"/>
          </a:xfrm>
        </p:grpSpPr>
        <p:sp>
          <p:nvSpPr>
            <p:cNvPr id="15" name="TextBox 14"/>
            <p:cNvSpPr txBox="1"/>
            <p:nvPr/>
          </p:nvSpPr>
          <p:spPr>
            <a:xfrm>
              <a:off x="4200755" y="4944490"/>
              <a:ext cx="4615552" cy="1087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информационные </a:t>
              </a:r>
              <a:r>
                <a:rPr lang="ru-RU" dirty="0" smtClean="0">
                  <a:solidFill>
                    <a:schemeClr val="tx1"/>
                  </a:solidFill>
                </a:rPr>
                <a:t>технологии – средства повышения производительность </a:t>
              </a:r>
              <a:r>
                <a:rPr lang="ru-RU" dirty="0">
                  <a:solidFill>
                    <a:schemeClr val="tx1"/>
                  </a:solidFill>
                </a:rPr>
                <a:t>труда</a:t>
              </a: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00755" y="4944489"/>
              <a:ext cx="4615552" cy="10876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883088" y="2850776"/>
            <a:ext cx="2893633" cy="52680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ТЕХНОКРАТИЧЕСКИЙ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17" idx="2"/>
            <a:endCxn id="15" idx="0"/>
          </p:cNvCxnSpPr>
          <p:nvPr/>
        </p:nvCxnSpPr>
        <p:spPr>
          <a:xfrm flipH="1">
            <a:off x="3329904" y="3377581"/>
            <a:ext cx="1" cy="355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362414" y="2850776"/>
            <a:ext cx="2893633" cy="52680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ГУМАНИТАРНЫЙ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502758" y="3732872"/>
            <a:ext cx="4612944" cy="1080000"/>
            <a:chOff x="4200755" y="4944489"/>
            <a:chExt cx="4615552" cy="1635580"/>
          </a:xfrm>
        </p:grpSpPr>
        <p:sp>
          <p:nvSpPr>
            <p:cNvPr id="26" name="TextBox 25"/>
            <p:cNvSpPr txBox="1"/>
            <p:nvPr/>
          </p:nvSpPr>
          <p:spPr>
            <a:xfrm>
              <a:off x="4200755" y="4944489"/>
              <a:ext cx="4615552" cy="1560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информационные </a:t>
              </a:r>
              <a:r>
                <a:rPr lang="ru-RU" dirty="0" smtClean="0">
                  <a:solidFill>
                    <a:schemeClr val="tx1"/>
                  </a:solidFill>
                </a:rPr>
                <a:t>технологии – средства </a:t>
              </a:r>
              <a:r>
                <a:rPr lang="ru-RU" dirty="0">
                  <a:solidFill>
                    <a:schemeClr val="tx1"/>
                  </a:solidFill>
                </a:rPr>
                <a:t>разрешения вопросов </a:t>
              </a:r>
              <a:r>
                <a:rPr lang="ru-RU" dirty="0" err="1">
                  <a:solidFill>
                    <a:schemeClr val="tx1"/>
                  </a:solidFill>
                </a:rPr>
                <a:t>гуманизации</a:t>
              </a:r>
              <a:r>
                <a:rPr lang="ru-RU" dirty="0">
                  <a:solidFill>
                    <a:schemeClr val="tx1"/>
                  </a:solidFill>
                </a:rPr>
                <a:t> человеческого общества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00755" y="4944489"/>
              <a:ext cx="4615552" cy="1635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единительная линия 27"/>
          <p:cNvCxnSpPr>
            <a:stCxn id="21" idx="2"/>
            <a:endCxn id="26" idx="0"/>
          </p:cNvCxnSpPr>
          <p:nvPr/>
        </p:nvCxnSpPr>
        <p:spPr>
          <a:xfrm flipH="1">
            <a:off x="8809230" y="3377581"/>
            <a:ext cx="1" cy="355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843" y="4484907"/>
            <a:ext cx="2132460" cy="17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074" y="925822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Информационные технологии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 образовании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97695" y="2842601"/>
            <a:ext cx="6716539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/>
              <a:t>ПРИЧИНЫ ИСПОЛЬЗОВАНИЯ: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обновление </a:t>
            </a:r>
            <a:r>
              <a:rPr lang="ru-RU" sz="2000" dirty="0"/>
              <a:t>знаний осуществляется с огромной </a:t>
            </a:r>
            <a:r>
              <a:rPr lang="ru-RU" sz="2000" dirty="0" smtClean="0"/>
              <a:t>скоростью;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общечеловеческий </a:t>
            </a:r>
            <a:r>
              <a:rPr lang="ru-RU" sz="2000" dirty="0"/>
              <a:t>интеллект </a:t>
            </a:r>
            <a:r>
              <a:rPr lang="ru-RU" sz="2000" dirty="0" smtClean="0"/>
              <a:t>входит </a:t>
            </a:r>
            <a:r>
              <a:rPr lang="ru-RU" sz="2000" dirty="0"/>
              <a:t>в систему человеческого </a:t>
            </a:r>
            <a:r>
              <a:rPr lang="ru-RU" sz="2000" dirty="0" smtClean="0"/>
              <a:t>мышления; </a:t>
            </a:r>
            <a:endParaRPr lang="ru-RU" sz="2000" dirty="0"/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неограниченные </a:t>
            </a:r>
            <a:r>
              <a:rPr lang="ru-RU" sz="2000" dirty="0"/>
              <a:t>возможности по расширению познаний человека и его интеллектуальных </a:t>
            </a:r>
            <a:r>
              <a:rPr lang="ru-RU" sz="2000" dirty="0" smtClean="0"/>
              <a:t>способностей;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изменение </a:t>
            </a:r>
            <a:r>
              <a:rPr lang="ru-RU" sz="2000" dirty="0"/>
              <a:t>способов мышления, общения и оценки </a:t>
            </a:r>
            <a:r>
              <a:rPr lang="ru-RU" sz="2000" dirty="0" smtClean="0"/>
              <a:t>себя</a:t>
            </a:r>
            <a:r>
              <a:rPr lang="ru-RU" sz="2000" dirty="0"/>
              <a:t>, </a:t>
            </a:r>
            <a:r>
              <a:rPr lang="ru-RU" sz="2000" dirty="0" smtClean="0"/>
              <a:t>окружающих людей, </a:t>
            </a:r>
            <a:r>
              <a:rPr lang="ru-RU" sz="2000" dirty="0"/>
              <a:t>происходящих событий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 descr="C:\Users\Таня\Desktop\СЕНТЯБРЬ\Компетентностный подход\165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62" b="26469"/>
          <a:stretch/>
        </p:blipFill>
        <p:spPr bwMode="auto">
          <a:xfrm>
            <a:off x="678992" y="3271344"/>
            <a:ext cx="3777935" cy="18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42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074" y="925822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Информационные технологии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 культуре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09925" y="2667621"/>
            <a:ext cx="61200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/>
              <a:t>ПРИЧИНЫ ИСПОЛЬЗОВАНИЯ: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распространение разнообразных знаний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широкую </a:t>
            </a:r>
            <a:r>
              <a:rPr lang="ru-RU" sz="2000" dirty="0" smtClean="0"/>
              <a:t>аудиторию;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организация диалога </a:t>
            </a:r>
            <a:r>
              <a:rPr lang="ru-RU" sz="2000" dirty="0"/>
              <a:t>между различными </a:t>
            </a:r>
            <a:r>
              <a:rPr lang="ru-RU" sz="2000" dirty="0" smtClean="0"/>
              <a:t>культурами.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9925" y="4207748"/>
            <a:ext cx="61200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ПРОБЛЕМЫ:</a:t>
            </a:r>
            <a:endParaRPr lang="ru-RU" sz="1600" b="1" dirty="0"/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вмешательство в </a:t>
            </a:r>
            <a:r>
              <a:rPr lang="ru-RU" sz="2000" dirty="0"/>
              <a:t>жизнь </a:t>
            </a:r>
            <a:r>
              <a:rPr lang="ru-RU" sz="2000" dirty="0" smtClean="0"/>
              <a:t>общества; 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/>
              <a:t>навязывание несвойственных ценностей подрастающему поколению.</a:t>
            </a:r>
            <a:endParaRPr lang="ru-RU" sz="2000" dirty="0"/>
          </a:p>
        </p:txBody>
      </p:sp>
      <p:pic>
        <p:nvPicPr>
          <p:cNvPr id="8" name="Picture 2" descr="E:\++++05 05 РАБОЧИЙ СТОЛ\ПРЕЗЕНТАЦИИ МИНСК\Вебинар молодежь\travel-industry.png.pagespeed.ce.G74nzGX5V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505" y="2959578"/>
            <a:ext cx="2600653" cy="24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72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СЕНТЯБРЬ\Компетентностный подход\399242-PCOPDI-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214" y="518491"/>
            <a:ext cx="8813797" cy="5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6014" y="378250"/>
            <a:ext cx="5635819" cy="262805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315" y="432062"/>
            <a:ext cx="53626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едагог </a:t>
            </a:r>
            <a:r>
              <a:rPr lang="ru-RU" dirty="0"/>
              <a:t>должен научиться выявлять негативные культурные стратегии общества, ведущие к вымыванию духовной составляющей при развитии техногенной цивилизации. В</a:t>
            </a:r>
            <a:r>
              <a:rPr lang="ru-RU" dirty="0" smtClean="0"/>
              <a:t>ажно </a:t>
            </a:r>
            <a:r>
              <a:rPr lang="ru-RU" dirty="0"/>
              <a:t>понимать необходимость перенаправить технический прогресс с окружающей природы на самого человека. При этом акцент надо делать на том, что все актуальные проблемы человечества невозможно разрешить без первоначального разрешения культурных проблем.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64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21214</TotalTime>
  <Words>1239</Words>
  <Application>Microsoft Office PowerPoint</Application>
  <PresentationFormat>Произвольный</PresentationFormat>
  <Paragraphs>269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Информационная компетентность как требование профессионального стандарта педагога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Николай</cp:lastModifiedBy>
  <cp:revision>1675</cp:revision>
  <dcterms:created xsi:type="dcterms:W3CDTF">2017-01-09T10:38:11Z</dcterms:created>
  <dcterms:modified xsi:type="dcterms:W3CDTF">2018-10-30T17:25:15Z</dcterms:modified>
</cp:coreProperties>
</file>