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6" r:id="rId8"/>
    <p:sldId id="265" r:id="rId9"/>
    <p:sldId id="261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75" r:id="rId27"/>
    <p:sldId id="285" r:id="rId28"/>
    <p:sldId id="286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E6F3F94-D174-4097-AAD6-3DC19D669C32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B65B771-09DF-4863-865F-53728D479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3F94-D174-4097-AAD6-3DC19D669C32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771-09DF-4863-865F-53728D479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3F94-D174-4097-AAD6-3DC19D669C32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771-09DF-4863-865F-53728D479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6F3F94-D174-4097-AAD6-3DC19D669C32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65B771-09DF-4863-865F-53728D479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E6F3F94-D174-4097-AAD6-3DC19D669C32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B65B771-09DF-4863-865F-53728D479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3F94-D174-4097-AAD6-3DC19D669C32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771-09DF-4863-865F-53728D479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3F94-D174-4097-AAD6-3DC19D669C32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771-09DF-4863-865F-53728D479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6F3F94-D174-4097-AAD6-3DC19D669C32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65B771-09DF-4863-865F-53728D479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F3F94-D174-4097-AAD6-3DC19D669C32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B771-09DF-4863-865F-53728D479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E6F3F94-D174-4097-AAD6-3DC19D669C32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65B771-09DF-4863-865F-53728D479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E6F3F94-D174-4097-AAD6-3DC19D669C32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65B771-09DF-4863-865F-53728D479B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E6F3F94-D174-4097-AAD6-3DC19D669C32}" type="datetimeFigureOut">
              <a:rPr lang="ru-RU" smtClean="0"/>
              <a:pPr/>
              <a:t>19.02.2019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65B771-09DF-4863-865F-53728D479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_____Microsoft_Excel_97-20031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.keldysh.ru/labmro" TargetMode="External"/><Relationship Id="rId2" Type="http://schemas.openxmlformats.org/officeDocument/2006/relationships/hyperlink" Target="http://edu-projec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oo.seminfo.ru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57;&#1085;&#1077;&#1078;&#1072;&#1085;&#1072;\Downloads\&#1060;&#1043;&#1054;&#1057;%201%20&#1082;&#1072;&#1076;&#1088;(1).mov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57;&#1085;&#1077;&#1078;&#1072;&#1085;&#1072;\Downloads\6.mo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57;&#1085;&#1077;&#1078;&#1072;&#1085;&#1072;\Downloads\&#1060;&#1043;&#1054;&#1057;%202%20&#1082;&#1072;&#1076;&#1088;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5832648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Практика</a:t>
            </a:r>
            <a:b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(организация и результаты) </a:t>
            </a:r>
            <a:b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работы по курсу </a:t>
            </a:r>
            <a:b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«Проектная деятельность</a:t>
            </a:r>
            <a:b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начальной школе».</a:t>
            </a:r>
            <a:b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Оценивание в курсе.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96974"/>
          </a:xfrm>
        </p:spPr>
        <p:txBody>
          <a:bodyPr>
            <a:noAutofit/>
          </a:bodyPr>
          <a:lstStyle/>
          <a:p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r>
              <a:rPr lang="ru-RU" sz="3200" dirty="0" smtClean="0"/>
              <a:t>2006-2009 годы – эксперимент в 775 школе</a:t>
            </a:r>
          </a:p>
          <a:p>
            <a:r>
              <a:rPr lang="ru-RU" sz="3200" dirty="0" smtClean="0"/>
              <a:t>2009-2015 годы – инновационная апробация в 300 классах начальной школы</a:t>
            </a:r>
          </a:p>
          <a:p>
            <a:r>
              <a:rPr lang="ru-RU" sz="3200" dirty="0" smtClean="0"/>
              <a:t>Приглашаем  присоединиться к инновационной апробации </a:t>
            </a:r>
            <a:r>
              <a:rPr lang="ru-RU" sz="3200" b="1" dirty="0" smtClean="0"/>
              <a:t>курса «Проектная деятельность» во втором классе</a:t>
            </a:r>
            <a:r>
              <a:rPr lang="ru-RU" sz="3200" dirty="0" smtClean="0"/>
              <a:t> для внеурочной деятельности. Вы сможете формировать метапредметные и проектные умения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9960" y="188640"/>
            <a:ext cx="916391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Инновационная апробация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курса «Проектная деятельность» (2-4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.) 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0" y="489652"/>
            <a:ext cx="8219520" cy="1110357"/>
          </a:xfrm>
        </p:spPr>
        <p:txBody>
          <a:bodyPr lIns="82945" tIns="41473" rIns="82945" bIns="41473">
            <a:normAutofit fontScale="90000"/>
          </a:bodyPr>
          <a:lstStyle/>
          <a:p>
            <a:pPr algn="ctr"/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 smtClean="0">
              <a:solidFill>
                <a:srgbClr val="002060"/>
              </a:solidFill>
            </a:endParaRPr>
          </a:p>
        </p:txBody>
      </p:sp>
      <p:sp>
        <p:nvSpPr>
          <p:cNvPr id="2052" name="Текст 3"/>
          <p:cNvSpPr>
            <a:spLocks noGrp="1"/>
          </p:cNvSpPr>
          <p:nvPr>
            <p:ph type="body" idx="2"/>
          </p:nvPr>
        </p:nvSpPr>
        <p:spPr>
          <a:xfrm>
            <a:off x="456480" y="1664815"/>
            <a:ext cx="5051520" cy="4716513"/>
          </a:xfrm>
        </p:spPr>
        <p:txBody>
          <a:bodyPr lIns="82945" tIns="41473" rIns="82945" bIns="41473"/>
          <a:lstStyle/>
          <a:p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Научный руководитель: доцент кафедры МИОО Н.Ю. Пахомова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Педагогическое сообщество учебного проектирования.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Информационно-методическое пространство.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Формирование готовности младших школьников к проектной деятельности.</a:t>
            </a:r>
          </a:p>
          <a:p>
            <a:endParaRPr lang="ru-RU" sz="2400" dirty="0" smtClean="0"/>
          </a:p>
        </p:txBody>
      </p:sp>
      <p:graphicFrame>
        <p:nvGraphicFramePr>
          <p:cNvPr id="2050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4885920" y="1798750"/>
          <a:ext cx="3980160" cy="4373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4383404" imgH="4822354" progId="Excel.Sheet.8">
                  <p:embed/>
                </p:oleObj>
              </mc:Choice>
              <mc:Fallback>
                <p:oleObj r:id="rId4" imgW="4383404" imgH="4822354" progId="Excel.Sheet.8">
                  <p:embed/>
                  <p:pic>
                    <p:nvPicPr>
                      <p:cNvPr id="0" name="Содержимое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5920" y="1798750"/>
                        <a:ext cx="3980160" cy="43737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77000" y="0"/>
            <a:ext cx="8189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Учебное проектирование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исследование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образовательном учреждении.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Autofit/>
          </a:bodyPr>
          <a:lstStyle/>
          <a:p>
            <a:pPr lvl="0"/>
            <a:r>
              <a:rPr lang="ru-RU" b="1" dirty="0" smtClean="0"/>
              <a:t>«Формирование готовности младших школьников к проектной деятельности» (НО-15)  – </a:t>
            </a:r>
            <a:r>
              <a:rPr lang="ru-RU" dirty="0" err="1" smtClean="0"/>
              <a:t>очно-дистанционный</a:t>
            </a:r>
            <a:r>
              <a:rPr lang="ru-RU" dirty="0" smtClean="0"/>
              <a:t> 72 часа, </a:t>
            </a:r>
          </a:p>
          <a:p>
            <a:pPr lvl="0"/>
            <a:r>
              <a:rPr lang="ru-RU" b="1" dirty="0" smtClean="0"/>
              <a:t>«Технология подготовки младших школьников к проектной деятельности и ее ИКТ-поддержка» (НО-20)  – </a:t>
            </a:r>
            <a:r>
              <a:rPr lang="ru-RU" dirty="0" smtClean="0"/>
              <a:t>очный 36 часов, </a:t>
            </a:r>
          </a:p>
          <a:p>
            <a:pPr lvl="0"/>
            <a:r>
              <a:rPr lang="ru-RU" b="1" dirty="0" smtClean="0"/>
              <a:t>«Формирование УУД школьников посредством организации с ними проектной и </a:t>
            </a:r>
            <a:r>
              <a:rPr lang="ru-RU" b="1" dirty="0" err="1" smtClean="0"/>
              <a:t>исследова-тельской</a:t>
            </a:r>
            <a:r>
              <a:rPr lang="ru-RU" b="1" dirty="0" smtClean="0"/>
              <a:t> деятельности в урочное и внеурочное время»  (ВСЕ-19) </a:t>
            </a:r>
            <a:r>
              <a:rPr lang="ru-RU" dirty="0" smtClean="0"/>
              <a:t>– дистанционный 72 часа,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37089" y="260649"/>
            <a:ext cx="70698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Курсы повышения</a:t>
            </a:r>
          </a:p>
          <a:p>
            <a:pPr algn="ctr"/>
            <a:r>
              <a:rPr lang="ru-RU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квалификации учителей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«Метод учебных проектов»  (ВСЕ-18) – </a:t>
            </a:r>
            <a:r>
              <a:rPr lang="ru-RU" dirty="0" smtClean="0"/>
              <a:t>дистанционный 72 часа,</a:t>
            </a:r>
          </a:p>
          <a:p>
            <a:pPr lvl="0"/>
            <a:r>
              <a:rPr lang="ru-RU" b="1" dirty="0" smtClean="0"/>
              <a:t>«Пропедевтика учебного проектирования и исследования у дошкольников» (ДОУ-12) </a:t>
            </a:r>
            <a:r>
              <a:rPr lang="ru-RU" dirty="0" smtClean="0"/>
              <a:t>– очный 36 часов,</a:t>
            </a:r>
          </a:p>
          <a:p>
            <a:r>
              <a:rPr lang="ru-RU" b="1" dirty="0" smtClean="0"/>
              <a:t>«Технология подготовки школьников 5-6 классов к участию в групповых и индивидуальных проектах» (ВСЕ-20) </a:t>
            </a:r>
            <a:r>
              <a:rPr lang="ru-RU" dirty="0" smtClean="0"/>
              <a:t>– очный 36 часов.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7089" y="260649"/>
            <a:ext cx="706982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Курсы повышения</a:t>
            </a:r>
          </a:p>
          <a:p>
            <a:pPr algn="ctr"/>
            <a:r>
              <a:rPr lang="ru-RU" sz="4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квалификации учителей 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50070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 подготовки учителей проектного обучения           </a:t>
            </a:r>
            <a:r>
              <a:rPr lang="en-US" b="1" u="sng" dirty="0" smtClean="0">
                <a:solidFill>
                  <a:srgbClr val="0066CC"/>
                </a:solidFill>
                <a:hlinkClick r:id="rId2"/>
              </a:rPr>
              <a:t>http://edu-project.org/</a:t>
            </a:r>
            <a:r>
              <a:rPr lang="ru-RU" b="1" u="sng" dirty="0" smtClean="0">
                <a:solidFill>
                  <a:srgbClr val="0066CC"/>
                </a:solidFill>
              </a:rPr>
              <a:t>   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Лаборатория информационной поддержки развития образования кафедры начального образования МИОО</a:t>
            </a:r>
          </a:p>
          <a:p>
            <a:pPr>
              <a:buNone/>
            </a:pPr>
            <a:r>
              <a:rPr lang="ru-RU" b="1" dirty="0" smtClean="0">
                <a:hlinkClick r:id="rId3"/>
              </a:rPr>
              <a:t>http://schools.keldysh.ru/labmro</a:t>
            </a: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 методическое пространство учебного проектирования и исследования</a:t>
            </a:r>
          </a:p>
          <a:p>
            <a:pPr>
              <a:buNone/>
            </a:pPr>
            <a:r>
              <a:rPr lang="ru-RU" b="1" dirty="0" smtClean="0">
                <a:hlinkClick r:id="rId4"/>
              </a:rPr>
              <a:t>http://</a:t>
            </a:r>
            <a:r>
              <a:rPr lang="en-US" b="1" dirty="0" smtClean="0">
                <a:hlinkClick r:id="rId4"/>
              </a:rPr>
              <a:t>mioo.seminfo.ru/</a:t>
            </a:r>
            <a:r>
              <a:rPr lang="en-US" b="1" dirty="0" smtClean="0"/>
              <a:t>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21562" y="332656"/>
            <a:ext cx="53008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ресурсы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ru-RU" sz="4400" dirty="0" smtClean="0"/>
              <a:t> </a:t>
            </a:r>
            <a:r>
              <a:rPr lang="ru-RU" sz="4000" dirty="0" smtClean="0">
                <a:solidFill>
                  <a:srgbClr val="0070C0"/>
                </a:solidFill>
              </a:rPr>
              <a:t>рабочая тетрадь,</a:t>
            </a:r>
          </a:p>
          <a:p>
            <a:pPr lvl="1"/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4000" dirty="0" err="1" smtClean="0">
                <a:solidFill>
                  <a:srgbClr val="0070C0"/>
                </a:solidFill>
              </a:rPr>
              <a:t>раздатка</a:t>
            </a:r>
            <a:r>
              <a:rPr lang="ru-RU" sz="4000" dirty="0" smtClean="0">
                <a:solidFill>
                  <a:srgbClr val="0070C0"/>
                </a:solidFill>
              </a:rPr>
              <a:t> на класс из 30 чел.,</a:t>
            </a:r>
          </a:p>
          <a:p>
            <a:pPr lvl="1"/>
            <a:r>
              <a:rPr lang="ru-RU" sz="4000" dirty="0" smtClean="0">
                <a:solidFill>
                  <a:srgbClr val="0070C0"/>
                </a:solidFill>
              </a:rPr>
              <a:t> методическое пособие,</a:t>
            </a:r>
          </a:p>
          <a:p>
            <a:pPr lvl="1"/>
            <a:r>
              <a:rPr lang="ru-RU" sz="4000" dirty="0" smtClean="0">
                <a:solidFill>
                  <a:srgbClr val="0070C0"/>
                </a:solidFill>
              </a:rPr>
              <a:t>тетрадь для обучающихся,</a:t>
            </a:r>
          </a:p>
          <a:p>
            <a:pPr lvl="1"/>
            <a:r>
              <a:rPr lang="ru-RU" sz="4000" dirty="0" smtClean="0">
                <a:solidFill>
                  <a:srgbClr val="0070C0"/>
                </a:solidFill>
              </a:rPr>
              <a:t> диск с электронным дневником.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54309" y="260648"/>
            <a:ext cx="1635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868346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86874" cy="5715016"/>
          </a:xfrm>
          <a:ln>
            <a:solidFill>
              <a:schemeClr val="accent1"/>
            </a:solidFill>
          </a:ln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sz="6700" dirty="0" smtClean="0"/>
          </a:p>
          <a:p>
            <a:r>
              <a:rPr lang="ru-RU" sz="6700" dirty="0" smtClean="0"/>
              <a:t> Работа на  мероприятиях лаборатории и Педагогического сообщества учебного проектирования (</a:t>
            </a:r>
            <a:r>
              <a:rPr lang="ru-RU" sz="6700" b="1" dirty="0" smtClean="0">
                <a:hlinkClick r:id="rId2" action="ppaction://hlinksldjump"/>
              </a:rPr>
              <a:t>семинарах, выездных конференциях</a:t>
            </a:r>
            <a:r>
              <a:rPr lang="ru-RU" sz="6700" b="1" dirty="0" smtClean="0"/>
              <a:t>) </a:t>
            </a:r>
          </a:p>
          <a:p>
            <a:r>
              <a:rPr lang="ru-RU" sz="6700" dirty="0" smtClean="0"/>
              <a:t>Материалы уже прошедших семинаров на сайте (тексты, презентации, видео)</a:t>
            </a:r>
          </a:p>
          <a:p>
            <a:r>
              <a:rPr lang="ru-RU" sz="6700" b="1" dirty="0" err="1" smtClean="0"/>
              <a:t>Вебинары</a:t>
            </a:r>
            <a:r>
              <a:rPr lang="ru-RU" sz="6700" b="1" dirty="0" smtClean="0"/>
              <a:t>  </a:t>
            </a:r>
            <a:r>
              <a:rPr lang="ru-RU" sz="6700" dirty="0" smtClean="0"/>
              <a:t>дают методологический взгляд на технологию (курс) с разных позиций. Это:  Целевые установки и результаты; Содержание и принципы работы с ним; Организация урока, технология курса и его сценарий, организационные формы; Оценивание; Преемственность курса “Проектная деятельность”  в основной школе. Детальный методологический разбор уроков курса.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2452" y="0"/>
            <a:ext cx="63391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тех, кто работает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 2 циклу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381" y="18864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Объектами оценивания являются: 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124744"/>
            <a:ext cx="8064896" cy="5256584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уровни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отдельных проектных умений, рефлексивных и </a:t>
            </a:r>
            <a:r>
              <a:rPr lang="ru-RU" dirty="0" err="1" smtClean="0"/>
              <a:t>презентативных</a:t>
            </a:r>
            <a:r>
              <a:rPr lang="ru-RU" dirty="0" smtClean="0"/>
              <a:t> умений, умений </a:t>
            </a:r>
            <a:r>
              <a:rPr lang="ru-RU" dirty="0" err="1" smtClean="0"/>
              <a:t>самооценивния</a:t>
            </a:r>
            <a:r>
              <a:rPr lang="ru-RU" dirty="0" smtClean="0"/>
              <a:t> и </a:t>
            </a:r>
            <a:r>
              <a:rPr lang="ru-RU" dirty="0" err="1" smtClean="0"/>
              <a:t>взаимооценивания</a:t>
            </a:r>
            <a:r>
              <a:rPr lang="ru-RU" dirty="0" smtClean="0"/>
              <a:t>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динамика формирования соответствующих умений;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портфель учащегося (образовательная траектория учащегося — цепочка учебных проектов и исследований);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готовность учащихся использовать проектные умения в индивидуальных и групповых предметных и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проектах;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готовность использовать проектирование в самообучении, самоорганизации групповой работы в школьной среде, жизненном самоопределении и т.д.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3532" y="0"/>
            <a:ext cx="853695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Объекты оценивания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курсе «Проектная деятельность»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29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наблюдение</a:t>
            </a:r>
            <a:r>
              <a:rPr lang="ru-RU" dirty="0" smtClean="0"/>
              <a:t> за действиями учащихся при групповой, парной и индивидуальной работе, проявлениями отдельных умений (на данном уроке)</a:t>
            </a:r>
          </a:p>
          <a:p>
            <a:r>
              <a:rPr lang="ru-RU" b="1" dirty="0" err="1" smtClean="0"/>
              <a:t>метапредметные</a:t>
            </a:r>
            <a:r>
              <a:rPr lang="ru-RU" b="1" dirty="0" smtClean="0"/>
              <a:t> проекты </a:t>
            </a:r>
            <a:r>
              <a:rPr lang="ru-RU" dirty="0" smtClean="0"/>
              <a:t>с индивидуальной, парной и групповой деятельностью (за рамками данного урока) ; </a:t>
            </a:r>
          </a:p>
          <a:p>
            <a:r>
              <a:rPr lang="ru-RU" b="1" dirty="0" smtClean="0"/>
              <a:t>тесты рефлексии </a:t>
            </a:r>
            <a:r>
              <a:rPr lang="ru-RU" dirty="0" smtClean="0"/>
              <a:t>по работе с понятиями, с личностной оценкой освоенного знания и умения, с методологическим обобщением (как на данном уроке, так и за рамками данного урока).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6700" y="0"/>
            <a:ext cx="75705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Инструменты получения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данных о процессе 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формирования проектных умений: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Анкета наб</a:t>
            </a:r>
            <a:r>
              <a:rPr lang="ru-RU" dirty="0"/>
              <a:t>л</a:t>
            </a:r>
            <a:r>
              <a:rPr lang="ru-RU" dirty="0" smtClean="0"/>
              <a:t>юдения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11113">
              <a:buNone/>
            </a:pPr>
            <a:r>
              <a:rPr lang="ru-RU" dirty="0" smtClean="0"/>
              <a:t>Не на каждом уроке можно оценить каждого ученика. Но может быть оценена работа группы. </a:t>
            </a:r>
          </a:p>
          <a:p>
            <a:pPr indent="11113">
              <a:buNone/>
            </a:pPr>
            <a:endParaRPr lang="ru-RU" dirty="0" smtClean="0"/>
          </a:p>
          <a:p>
            <a:pPr indent="11113">
              <a:buNone/>
            </a:pPr>
            <a:r>
              <a:rPr lang="ru-RU" dirty="0" smtClean="0"/>
              <a:t>Результаты наблюдений по каждому умению фиксируются в графах анкеты соответствующих занятий: </a:t>
            </a:r>
          </a:p>
          <a:p>
            <a:pPr indent="11113">
              <a:buNone/>
            </a:pPr>
            <a:r>
              <a:rPr lang="ru-RU" dirty="0" smtClean="0"/>
              <a:t>Проявляется ли умение ____________________________ ?</a:t>
            </a:r>
          </a:p>
          <a:p>
            <a:pPr indent="11113">
              <a:buNone/>
            </a:pPr>
            <a:r>
              <a:rPr lang="ru-RU" i="1" dirty="0" smtClean="0"/>
              <a:t>проявляется _______ групп _______ чел.</a:t>
            </a:r>
            <a:br>
              <a:rPr lang="ru-RU" i="1" dirty="0" smtClean="0"/>
            </a:br>
            <a:r>
              <a:rPr lang="ru-RU" i="1" dirty="0" smtClean="0"/>
              <a:t>почти </a:t>
            </a:r>
            <a:r>
              <a:rPr lang="ru-RU" i="1" dirty="0" err="1" smtClean="0"/>
              <a:t>проявляется_______</a:t>
            </a:r>
            <a:r>
              <a:rPr lang="ru-RU" i="1" dirty="0" smtClean="0"/>
              <a:t> групп </a:t>
            </a:r>
            <a:r>
              <a:rPr lang="ru-RU" i="1" dirty="0" err="1" smtClean="0"/>
              <a:t>______чел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smtClean="0"/>
              <a:t>не </a:t>
            </a:r>
            <a:r>
              <a:rPr lang="ru-RU" i="1" dirty="0" err="1" smtClean="0"/>
              <a:t>проявляется_______</a:t>
            </a:r>
            <a:r>
              <a:rPr lang="ru-RU" i="1" dirty="0" smtClean="0"/>
              <a:t> групп _______ чел.</a:t>
            </a:r>
            <a:r>
              <a:rPr lang="ru-RU" dirty="0" smtClean="0"/>
              <a:t> </a:t>
            </a:r>
          </a:p>
          <a:p>
            <a:pPr indent="11113">
              <a:buNone/>
            </a:pPr>
            <a:endParaRPr lang="ru-RU" dirty="0" smtClean="0"/>
          </a:p>
          <a:p>
            <a:pPr indent="11113">
              <a:buNone/>
            </a:pPr>
            <a:r>
              <a:rPr lang="ru-RU" dirty="0" smtClean="0"/>
              <a:t>Проявляется ли умение формулировать цель деятельности по заданному результату? </a:t>
            </a:r>
            <a:br>
              <a:rPr lang="ru-RU" dirty="0" smtClean="0"/>
            </a:br>
            <a:r>
              <a:rPr lang="ru-RU" i="1" dirty="0" smtClean="0"/>
              <a:t>- проявляется ___4____ групп _______ чел.</a:t>
            </a:r>
            <a:br>
              <a:rPr lang="ru-RU" i="1" dirty="0" smtClean="0"/>
            </a:br>
            <a:r>
              <a:rPr lang="ru-RU" i="1" dirty="0" smtClean="0"/>
              <a:t>- почти проявляется____1___ групп _______ чел.</a:t>
            </a:r>
            <a:br>
              <a:rPr lang="ru-RU" i="1" dirty="0" smtClean="0"/>
            </a:br>
            <a:r>
              <a:rPr lang="ru-RU" i="1" dirty="0" smtClean="0"/>
              <a:t>- не проявляется__1_____ групп _______ чел.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6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9"/>
          <p:cNvSpPr>
            <a:spLocks noGrp="1"/>
          </p:cNvSpPr>
          <p:nvPr>
            <p:ph type="title"/>
          </p:nvPr>
        </p:nvSpPr>
        <p:spPr/>
        <p:txBody>
          <a:bodyPr lIns="82945" tIns="41473" rIns="82945" bIns="41473"/>
          <a:lstStyle/>
          <a:p>
            <a:endParaRPr lang="ru-RU" smtClean="0"/>
          </a:p>
        </p:txBody>
      </p:sp>
      <p:pic>
        <p:nvPicPr>
          <p:cNvPr id="5123" name="Содержимое 8" descr="26997_photo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7280" y="2122783"/>
            <a:ext cx="3686400" cy="4311813"/>
          </a:xfrm>
        </p:spPr>
      </p:pic>
      <p:pic>
        <p:nvPicPr>
          <p:cNvPr id="16" name="ФГОС 1 кадр(1).mov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40960" y="1664815"/>
            <a:ext cx="4511520" cy="338435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/>
          </p:cNvSpPr>
          <p:nvPr>
            <p:ph type="title"/>
          </p:nvPr>
        </p:nvSpPr>
        <p:spPr>
          <a:xfrm>
            <a:off x="1223120" y="404813"/>
            <a:ext cx="7920880" cy="1511300"/>
          </a:xfrm>
        </p:spPr>
        <p:txBody>
          <a:bodyPr>
            <a:normAutofit fontScale="90000"/>
          </a:bodyPr>
          <a:lstStyle/>
          <a:p>
            <a:pPr>
              <a:lnSpc>
                <a:spcPct val="75000"/>
              </a:lnSpc>
            </a:pPr>
            <a:r>
              <a:rPr lang="ru-RU" sz="3400" b="1" dirty="0">
                <a:latin typeface="Arial" pitchFamily="34" charset="0"/>
              </a:rPr>
              <a:t>Показатель </a:t>
            </a:r>
            <a:r>
              <a:rPr lang="ru-RU" sz="3400" b="1" dirty="0" err="1">
                <a:latin typeface="Arial" pitchFamily="34" charset="0"/>
              </a:rPr>
              <a:t>сформированности</a:t>
            </a:r>
            <a:r>
              <a:rPr lang="ru-RU" sz="3400" b="1" dirty="0">
                <a:latin typeface="Arial" pitchFamily="34" charset="0"/>
              </a:rPr>
              <a:t> умения</a:t>
            </a:r>
            <a:br>
              <a:rPr lang="ru-RU" sz="3400" b="1" dirty="0">
                <a:latin typeface="Arial" pitchFamily="34" charset="0"/>
              </a:rPr>
            </a:br>
            <a:r>
              <a:rPr lang="ru-RU" sz="3400" b="1" dirty="0">
                <a:latin typeface="Arial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</a:rPr>
              <a:t>Из оценок анкет  выводится</a:t>
            </a:r>
            <a:r>
              <a:rPr lang="ru-RU" sz="46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</a:rPr>
              <a:t>показатель 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</a:rPr>
              <a:t>Р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</a:rPr>
              <a:t>— средний показатель проявления умения в классе</a:t>
            </a:r>
            <a:r>
              <a:rPr lang="ru-RU" sz="3400" b="1" dirty="0">
                <a:latin typeface="Arial" pitchFamily="34" charset="0"/>
              </a:rPr>
              <a:t> </a:t>
            </a:r>
          </a:p>
        </p:txBody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>
          <a:xfrm>
            <a:off x="1187624" y="2996952"/>
            <a:ext cx="7812360" cy="2952180"/>
          </a:xfrm>
        </p:spPr>
        <p:txBody>
          <a:bodyPr>
            <a:normAutofit fontScale="92500"/>
          </a:bodyPr>
          <a:lstStyle/>
          <a:p>
            <a:pPr indent="11113">
              <a:buFont typeface="Wingdings 2" pitchFamily="18" charset="2"/>
              <a:buNone/>
            </a:pPr>
            <a:r>
              <a:rPr lang="ru-RU" sz="2400" dirty="0">
                <a:latin typeface="Arial" pitchFamily="34" charset="0"/>
              </a:rPr>
              <a:t>находится в диапазоне от 1 до 3, т.к. использованы весовые коэффициенты 3, 2, 1. </a:t>
            </a:r>
            <a:r>
              <a:rPr lang="en-US" sz="2400" dirty="0">
                <a:latin typeface="Arial" pitchFamily="34" charset="0"/>
              </a:rPr>
              <a:t>n</a:t>
            </a:r>
            <a:r>
              <a:rPr lang="ru-RU" sz="2400" dirty="0">
                <a:latin typeface="Arial" pitchFamily="34" charset="0"/>
              </a:rPr>
              <a:t> – общее число групп. </a:t>
            </a:r>
            <a:r>
              <a:rPr lang="en-US" sz="2400" dirty="0">
                <a:latin typeface="Arial" pitchFamily="34" charset="0"/>
              </a:rPr>
              <a:t>n1, n2, n3 </a:t>
            </a:r>
            <a:r>
              <a:rPr lang="ru-RU" sz="2400" dirty="0">
                <a:latin typeface="Arial" pitchFamily="34" charset="0"/>
              </a:rPr>
              <a:t>–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ru-RU" sz="2400" dirty="0">
                <a:latin typeface="Arial" pitchFamily="34" charset="0"/>
              </a:rPr>
              <a:t>число групп, в которых</a:t>
            </a:r>
            <a:r>
              <a:rPr lang="en-US" sz="2400" dirty="0">
                <a:latin typeface="Arial" pitchFamily="34" charset="0"/>
              </a:rPr>
              <a:t> </a:t>
            </a:r>
            <a:r>
              <a:rPr lang="ru-RU" sz="2400" dirty="0">
                <a:latin typeface="Arial" pitchFamily="34" charset="0"/>
              </a:rPr>
              <a:t>умение соответственно: проявляется, почти проявляется, не проявляется. </a:t>
            </a:r>
          </a:p>
          <a:p>
            <a:pPr indent="11113">
              <a:buFont typeface="Wingdings 2" pitchFamily="18" charset="2"/>
              <a:buNone/>
            </a:pPr>
            <a:r>
              <a:rPr lang="ru-RU" sz="2400" dirty="0">
                <a:latin typeface="Arial" pitchFamily="34" charset="0"/>
              </a:rPr>
              <a:t>Таким образом, в каждый конкретный момент времени оцениваем класс в целом, сглаживая влияние колебания количества групп от урока к уроку.</a:t>
            </a:r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916113"/>
            <a:ext cx="388778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995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9"/>
          <p:cNvSpPr>
            <a:spLocks noChangeArrowheads="1"/>
          </p:cNvSpPr>
          <p:nvPr/>
        </p:nvSpPr>
        <p:spPr bwMode="auto">
          <a:xfrm>
            <a:off x="395288" y="1125538"/>
            <a:ext cx="8208962" cy="574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323850" y="452438"/>
            <a:ext cx="8640763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ru-RU" sz="3600" b="1">
                <a:solidFill>
                  <a:srgbClr val="333399"/>
                </a:solidFill>
                <a:latin typeface="Calisto MT" pitchFamily="18" charset="0"/>
              </a:rPr>
              <a:t>Электронный дневник – помощник учителя начальных классов в курсе </a:t>
            </a:r>
          </a:p>
          <a:p>
            <a:pPr algn="ctr" eaLnBrk="1" hangingPunct="1"/>
            <a:r>
              <a:rPr lang="ru-RU" sz="3600" b="1">
                <a:solidFill>
                  <a:srgbClr val="333399"/>
                </a:solidFill>
                <a:latin typeface="Calisto MT" pitchFamily="18" charset="0"/>
              </a:rPr>
              <a:t>«Проектная деятельность»</a:t>
            </a:r>
          </a:p>
          <a:p>
            <a:pPr algn="ctr" eaLnBrk="1" hangingPunct="1"/>
            <a:endParaRPr lang="en-US" sz="3600" b="1">
              <a:solidFill>
                <a:srgbClr val="333399"/>
              </a:solidFill>
              <a:latin typeface="Calisto MT" pitchFamily="18" charset="0"/>
            </a:endParaRPr>
          </a:p>
          <a:p>
            <a:pPr algn="ctr" eaLnBrk="1" hangingPunct="1"/>
            <a:endParaRPr lang="ru-RU" sz="3600" b="1">
              <a:solidFill>
                <a:srgbClr val="333399"/>
              </a:solidFill>
              <a:latin typeface="Calisto MT" pitchFamily="18" charset="0"/>
            </a:endParaRPr>
          </a:p>
          <a:p>
            <a:pPr algn="ctr" eaLnBrk="1" hangingPunct="1"/>
            <a:endParaRPr lang="ru-RU" sz="2400" b="1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3076" name="Picture 10"/>
          <p:cNvPicPr>
            <a:picLocks noChangeAspect="1" noChangeArrowheads="1"/>
          </p:cNvPicPr>
          <p:nvPr/>
        </p:nvPicPr>
        <p:blipFill>
          <a:blip r:embed="rId2" cstate="print"/>
          <a:srcRect l="7401" t="45912" r="63214" b="21834"/>
          <a:stretch>
            <a:fillRect/>
          </a:stretch>
        </p:blipFill>
        <p:spPr bwMode="auto">
          <a:xfrm>
            <a:off x="1908175" y="2781300"/>
            <a:ext cx="5616575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395288" y="1196975"/>
            <a:ext cx="820896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95288" y="1196975"/>
            <a:ext cx="5322887" cy="309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36" name="Picture 5" descr="IMG_0002"/>
          <p:cNvPicPr>
            <a:picLocks noChangeAspect="1" noChangeArrowheads="1"/>
          </p:cNvPicPr>
          <p:nvPr/>
        </p:nvPicPr>
        <p:blipFill>
          <a:blip r:embed="rId2" cstate="print"/>
          <a:srcRect r="4137"/>
          <a:stretch>
            <a:fillRect/>
          </a:stretch>
        </p:blipFill>
        <p:spPr bwMode="auto">
          <a:xfrm>
            <a:off x="2330450" y="0"/>
            <a:ext cx="4611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5288" y="1196975"/>
            <a:ext cx="820896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8229600" cy="576263"/>
          </a:xfrm>
          <a:noFill/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200" b="1" smtClean="0">
                <a:latin typeface="Calibri" pitchFamily="34" charset="0"/>
              </a:rPr>
              <a:t>Дневник наблюдений</a:t>
            </a: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863600" y="908050"/>
            <a:ext cx="8029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/>
              <a:t>	Для фиксации результатов наблюдений учителя за формированием проектных умений  учащихся был разработан дневник наблюдений.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539750" y="2060575"/>
            <a:ext cx="8208963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/>
              <a:t>1. Дневник помогает отслеживать и фиксировать степень сформированности  проектных умений и проектной деятельности учащихся.</a:t>
            </a:r>
          </a:p>
          <a:p>
            <a:pPr algn="just"/>
            <a:r>
              <a:rPr lang="ru-RU" sz="2000"/>
              <a:t> </a:t>
            </a:r>
          </a:p>
          <a:p>
            <a:pPr algn="just"/>
            <a:r>
              <a:rPr lang="ru-RU" sz="2000"/>
              <a:t>2. Дневник позволяет наблюдать за ходом формирования </a:t>
            </a:r>
            <a:br>
              <a:rPr lang="ru-RU" sz="2000"/>
            </a:br>
            <a:r>
              <a:rPr lang="ru-RU" sz="2000"/>
              <a:t>проектных умений учащихся в течение всего курса.</a:t>
            </a:r>
          </a:p>
          <a:p>
            <a:pPr algn="just"/>
            <a:endParaRPr lang="ru-RU" sz="2000"/>
          </a:p>
          <a:p>
            <a:pPr algn="just"/>
            <a:r>
              <a:rPr lang="ru-RU" sz="2000"/>
              <a:t>3. Дневник позволяет оценивать реализацию учителем функций управления уроком.</a:t>
            </a:r>
          </a:p>
          <a:p>
            <a:pPr algn="just"/>
            <a:r>
              <a:rPr lang="ru-RU" sz="2000"/>
              <a:t/>
            </a:r>
            <a:br>
              <a:rPr lang="ru-RU" sz="2000"/>
            </a:br>
            <a:r>
              <a:rPr lang="ru-RU" sz="2000"/>
              <a:t>4. Дневник наблюдений является  эффективным средством для самоанализа профессиональной и методической компетентности учителя и помогает ему анализировать свою профессиональную деятельность с позиций системно-деятельностного подхода, отмечать результаты и выявлять затруднения.</a:t>
            </a:r>
          </a:p>
          <a:p>
            <a:r>
              <a:rPr lang="ru-RU"/>
              <a:t> </a:t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95288" y="1196975"/>
            <a:ext cx="8208962" cy="503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675687" cy="796925"/>
          </a:xfrm>
        </p:spPr>
        <p:txBody>
          <a:bodyPr/>
          <a:lstStyle/>
          <a:p>
            <a:pPr eaLnBrk="1" hangingPunct="1"/>
            <a:r>
              <a:rPr lang="ru-RU" sz="4200" b="1" smtClean="0">
                <a:latin typeface="Calibri" pitchFamily="34" charset="0"/>
              </a:rPr>
              <a:t>Дневник наблюдений состоит: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509000" cy="5035550"/>
          </a:xfrm>
        </p:spPr>
        <p:txBody>
          <a:bodyPr/>
          <a:lstStyle/>
          <a:p>
            <a:pPr eaLnBrk="1" hangingPunct="1"/>
            <a:r>
              <a:rPr lang="ru-RU" sz="3200" b="1" smtClean="0">
                <a:latin typeface="Calibri" pitchFamily="34" charset="0"/>
              </a:rPr>
              <a:t>Анкета наблюдений;</a:t>
            </a:r>
          </a:p>
          <a:p>
            <a:pPr eaLnBrk="1" hangingPunct="1"/>
            <a:r>
              <a:rPr lang="ru-RU" sz="3200" b="1" smtClean="0">
                <a:latin typeface="Calibri" pitchFamily="34" charset="0"/>
              </a:rPr>
              <a:t>Таблица №1.</a:t>
            </a:r>
            <a:r>
              <a:rPr lang="ru-RU" sz="3200" smtClean="0">
                <a:latin typeface="Calibri" pitchFamily="34" charset="0"/>
              </a:rPr>
              <a:t> Показатель сформированности умений по блоку;</a:t>
            </a:r>
          </a:p>
          <a:p>
            <a:pPr eaLnBrk="1" hangingPunct="1"/>
            <a:r>
              <a:rPr lang="ru-RU" sz="3200" b="1" smtClean="0">
                <a:latin typeface="Calibri" pitchFamily="34" charset="0"/>
              </a:rPr>
              <a:t>Таблица №2.</a:t>
            </a:r>
            <a:r>
              <a:rPr lang="ru-RU" sz="3200" smtClean="0">
                <a:latin typeface="Calibri" pitchFamily="34" charset="0"/>
              </a:rPr>
              <a:t> Индивидуальное оценивание учащихся;</a:t>
            </a:r>
          </a:p>
          <a:p>
            <a:pPr eaLnBrk="1" hangingPunct="1"/>
            <a:r>
              <a:rPr lang="ru-RU" sz="3200" b="1" smtClean="0">
                <a:latin typeface="Calibri" pitchFamily="34" charset="0"/>
              </a:rPr>
              <a:t>Таблица №3.</a:t>
            </a:r>
            <a:r>
              <a:rPr lang="ru-RU" sz="3200" smtClean="0">
                <a:latin typeface="Calibri" pitchFamily="34" charset="0"/>
              </a:rPr>
              <a:t> Итоговое оценивание достижений учащихся в формировании умений учебного проектирования</a:t>
            </a:r>
          </a:p>
          <a:p>
            <a:pPr eaLnBrk="1" hangingPunct="1"/>
            <a:endParaRPr lang="ru-RU" sz="32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45217"/>
            <a:ext cx="7560840" cy="2232248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358941"/>
              </p:ext>
            </p:extLst>
          </p:nvPr>
        </p:nvGraphicFramePr>
        <p:xfrm>
          <a:off x="457200" y="1124744"/>
          <a:ext cx="8229599" cy="19629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0544"/>
                <a:gridCol w="1080120"/>
                <a:gridCol w="1008112"/>
                <a:gridCol w="1080120"/>
                <a:gridCol w="899389"/>
                <a:gridCol w="1175657"/>
                <a:gridCol w="1175657"/>
              </a:tblGrid>
              <a:tr h="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Урок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Умение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показатель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формулировать цель, вытекающую из проблемы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2,6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2,4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32845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5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56480" y="554459"/>
            <a:ext cx="8225280" cy="1241410"/>
          </a:xfrm>
        </p:spPr>
        <p:txBody>
          <a:bodyPr lIns="82945" tIns="41473" rIns="82945" bIns="41473"/>
          <a:lstStyle/>
          <a:p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sz="half" idx="1"/>
          </p:nvPr>
        </p:nvSpPr>
        <p:spPr>
          <a:xfrm>
            <a:off x="195841" y="1600009"/>
            <a:ext cx="4963680" cy="5036208"/>
          </a:xfrm>
        </p:spPr>
        <p:txBody>
          <a:bodyPr lIns="82945" tIns="41473" rIns="82945" bIns="41473"/>
          <a:lstStyle/>
          <a:p>
            <a:pPr marL="0" indent="0">
              <a:buFont typeface="Arial" charset="0"/>
              <a:buChar char="•"/>
            </a:pPr>
            <a:endParaRPr lang="ru-RU" dirty="0" smtClean="0">
              <a:solidFill>
                <a:srgbClr val="0070C0"/>
              </a:solidFill>
            </a:endParaRPr>
          </a:p>
          <a:p>
            <a:pPr marL="0" indent="0">
              <a:buFont typeface="Arial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Повышение мотивации учения.</a:t>
            </a:r>
          </a:p>
          <a:p>
            <a:pPr marL="0" indent="0">
              <a:buFont typeface="Arial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Развитие УУД</a:t>
            </a:r>
          </a:p>
          <a:p>
            <a:pPr marL="0" indent="0">
              <a:buFont typeface="Arial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Успешное прохождение тестирования МЦКО в рамках отслеживания МПУ</a:t>
            </a:r>
          </a:p>
          <a:p>
            <a:pPr marL="0" indent="0">
              <a:buFont typeface="Arial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Трансляция передового педагогического опыта на городских семинарах и конференциях.</a:t>
            </a:r>
          </a:p>
          <a:p>
            <a:pPr marL="0" indent="0">
              <a:buFont typeface="Arial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Достижение ребёнком успешности в обучении.</a:t>
            </a:r>
          </a:p>
          <a:p>
            <a:pPr marL="0" indent="0"/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451195" y="332656"/>
            <a:ext cx="42416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10" descr="C:\Users\Снежана\Desktop\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96752"/>
            <a:ext cx="3031428" cy="2736304"/>
          </a:xfrm>
          <a:prstGeom prst="rect">
            <a:avLst/>
          </a:prstGeom>
          <a:noFill/>
        </p:spPr>
      </p:pic>
      <p:pic>
        <p:nvPicPr>
          <p:cNvPr id="8" name="Picture 6" descr="C:\Users\Снежана\Desktop\0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933056"/>
            <a:ext cx="3611894" cy="270892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7882128" y="1600200"/>
            <a:ext cx="45719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6" descr="33265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533280" y="0"/>
            <a:ext cx="2610720" cy="2610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62872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Наличие у учителей мотивации достижения</a:t>
            </a:r>
          </a:p>
          <a:p>
            <a:r>
              <a:rPr lang="ru-RU" dirty="0" smtClean="0"/>
              <a:t>Умение чётко ставить задачи перед учеником</a:t>
            </a:r>
          </a:p>
          <a:p>
            <a:r>
              <a:rPr lang="ru-RU" dirty="0" smtClean="0"/>
              <a:t>Формирование положительной самооценки</a:t>
            </a:r>
          </a:p>
          <a:p>
            <a:r>
              <a:rPr lang="ru-RU" dirty="0" smtClean="0"/>
              <a:t>Творческое разнообразие деятельности</a:t>
            </a:r>
          </a:p>
          <a:p>
            <a:r>
              <a:rPr lang="ru-RU" dirty="0" smtClean="0"/>
              <a:t>Отсутствие жёсткого контроля</a:t>
            </a:r>
          </a:p>
          <a:p>
            <a:r>
              <a:rPr lang="ru-RU" dirty="0" smtClean="0"/>
              <a:t>Отсутствие публичности в деятельности</a:t>
            </a:r>
          </a:p>
          <a:p>
            <a:r>
              <a:rPr lang="ru-RU" dirty="0" smtClean="0"/>
              <a:t>Акцент на саму деятельность и её успешность</a:t>
            </a:r>
          </a:p>
          <a:p>
            <a:r>
              <a:rPr lang="ru-RU" dirty="0" smtClean="0"/>
              <a:t>Эмоциональный подъём и дружелюбная атмосфера</a:t>
            </a:r>
            <a:endParaRPr lang="ru-RU" dirty="0"/>
          </a:p>
        </p:txBody>
      </p:sp>
      <p:pic>
        <p:nvPicPr>
          <p:cNvPr id="6" name="Содержимое 5" descr="url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924944"/>
            <a:ext cx="3657600" cy="3291840"/>
          </a:xfrm>
        </p:spPr>
      </p:pic>
      <p:sp>
        <p:nvSpPr>
          <p:cNvPr id="5" name="Прямоугольник 4"/>
          <p:cNvSpPr/>
          <p:nvPr/>
        </p:nvSpPr>
        <p:spPr>
          <a:xfrm>
            <a:off x="355786" y="332656"/>
            <a:ext cx="84324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Мотивация достижения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" name="Содержимое 14" descr="ur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412776"/>
            <a:ext cx="6508080" cy="5190194"/>
          </a:xfrm>
        </p:spPr>
      </p:pic>
      <p:sp>
        <p:nvSpPr>
          <p:cNvPr id="6" name="Прямоугольник 5"/>
          <p:cNvSpPr/>
          <p:nvPr/>
        </p:nvSpPr>
        <p:spPr>
          <a:xfrm>
            <a:off x="323528" y="188640"/>
            <a:ext cx="79928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Островки проектирования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5445224"/>
            <a:ext cx="1944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ШКОЛА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712" y="4869160"/>
            <a:ext cx="310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Уроки проектирования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Ведь в  конечном итоге «Учебный проект с точки зрения учащегося — это возможность делать что-то интересное самостоятельно, в группе или самому, максимально используя свои возможности; это деятельность, позволяющая проявить себя, попробовать свои силы, приложить свои знания, принести пользу и показать публично достигнутый результат; это деятельность, направленная на решение интересной проблемы, сформулированной самими учащимися в виде цели и задачи, когда результат этой деятельности — найденный способ решения проблемы — носит практический характер, имеет важное прикладное значение и, что весьма важно, интересен и значим для самих открывателей.» (Н.Ю.Пахомова Метод учебного </a:t>
            </a:r>
            <a:r>
              <a:rPr lang="ru-RU" dirty="0" err="1" smtClean="0"/>
              <a:t>проекта.-М.:Аркти</a:t>
            </a:r>
            <a:r>
              <a:rPr lang="ru-RU" dirty="0" smtClean="0"/>
              <a:t>, 2008)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" y="260648"/>
            <a:ext cx="84604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Учебное проектирование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7"/>
          <p:cNvSpPr>
            <a:spLocks noGrp="1"/>
          </p:cNvSpPr>
          <p:nvPr>
            <p:ph type="title"/>
          </p:nvPr>
        </p:nvSpPr>
        <p:spPr>
          <a:xfrm>
            <a:off x="456480" y="946180"/>
            <a:ext cx="8225280" cy="1114668"/>
          </a:xfrm>
        </p:spPr>
        <p:txBody>
          <a:bodyPr lIns="82945" tIns="41473" rIns="82945" bIns="41473"/>
          <a:lstStyle/>
          <a:p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11" name="Picture 7" descr="H:\!!!!!!ТЕМП\Комплексы оборудования ОО\Презентация_проекты\Иллюстрации проекты\начальная школа\Экология лабдиск 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/>
          </a:blip>
          <a:srcRect/>
          <a:stretch/>
        </p:blipFill>
        <p:spPr>
          <a:xfrm>
            <a:off x="5029222" y="2057188"/>
            <a:ext cx="2035898" cy="1542167"/>
          </a:xfrm>
          <a:effectLst>
            <a:innerShdw blurRad="114300">
              <a:prstClr val="black"/>
            </a:innerShdw>
          </a:effectLst>
          <a:extLst/>
        </p:spPr>
      </p:pic>
      <p:pic>
        <p:nvPicPr>
          <p:cNvPr id="12" name="Picture 4" descr="http://www.schooldesk.ru/files/ncold/585/229/1arhimed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551762" y="3755621"/>
            <a:ext cx="3340100" cy="235167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/>
        </p:spPr>
      </p:pic>
      <p:pic>
        <p:nvPicPr>
          <p:cNvPr id="13" name="6.mo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5536" y="3140968"/>
            <a:ext cx="3657600" cy="2743488"/>
          </a:xfrm>
        </p:spPr>
      </p:pic>
      <p:sp>
        <p:nvSpPr>
          <p:cNvPr id="6" name="Прямоугольник 5"/>
          <p:cNvSpPr/>
          <p:nvPr/>
        </p:nvSpPr>
        <p:spPr>
          <a:xfrm>
            <a:off x="-62955" y="260648"/>
            <a:ext cx="92699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Обучение деятельностью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ur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5" y="1412776"/>
            <a:ext cx="7721965" cy="4896544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88640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Возможно всё!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27168" cy="583954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Очень сложно осознать, что кардинально изменилась цель образования: не накапливание знаний, а овладение умениями использовать эти знания в учебной деятельности, да и в любой другой. ФГОС определяет целью образования формирование УУД, и на их основе – </a:t>
            </a:r>
            <a:r>
              <a:rPr lang="ru-RU" b="1" dirty="0" err="1" smtClean="0">
                <a:solidFill>
                  <a:srgbClr val="0070C0"/>
                </a:solidFill>
              </a:rPr>
              <a:t>метапредметных</a:t>
            </a:r>
            <a:r>
              <a:rPr lang="ru-RU" b="1" dirty="0" smtClean="0">
                <a:solidFill>
                  <a:srgbClr val="0070C0"/>
                </a:solidFill>
              </a:rPr>
              <a:t> умений. А предметные знания нужны как средство формирования этих умений. Результаты учебной деятельности прописаны в стандарте как «обучающиеся научатся» (обязательный минимум) и «обучающиеся получат возможность научиться». Это означает, что дети должны учить себя сами.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27168" cy="4572000"/>
          </a:xfrm>
        </p:spPr>
        <p:txBody>
          <a:bodyPr>
            <a:normAutofit fontScale="92500"/>
          </a:bodyPr>
          <a:lstStyle/>
          <a:p>
            <a:pPr lvl="0"/>
            <a:r>
              <a:rPr lang="ru-RU" i="1" dirty="0" err="1" smtClean="0">
                <a:solidFill>
                  <a:srgbClr val="FF0000"/>
                </a:solidFill>
              </a:rPr>
              <a:t>целеполагание</a:t>
            </a:r>
            <a:r>
              <a:rPr lang="ru-RU" i="1" dirty="0" smtClean="0"/>
              <a:t> </a:t>
            </a:r>
            <a:r>
              <a:rPr lang="ru-RU" dirty="0" smtClean="0"/>
              <a:t>как постановка учебной задачи на основе соотнесения того, что уже известно и усвоено учащимся, и того, что еще неизвестно;</a:t>
            </a:r>
          </a:p>
          <a:p>
            <a:pPr lvl="0"/>
            <a:r>
              <a:rPr lang="ru-RU" i="1" dirty="0" smtClean="0">
                <a:solidFill>
                  <a:srgbClr val="FF0000"/>
                </a:solidFill>
              </a:rPr>
              <a:t>планирование</a:t>
            </a:r>
            <a:r>
              <a:rPr lang="ru-RU" i="1" dirty="0" smtClean="0"/>
              <a:t>- </a:t>
            </a:r>
            <a:r>
              <a:rPr lang="ru-RU" dirty="0" smtClean="0"/>
              <a:t>определение последовательности промежуточных целей с учетом конечного результата; составление плана и последовательности действий;</a:t>
            </a:r>
          </a:p>
          <a:p>
            <a:pPr lvl="0"/>
            <a:r>
              <a:rPr lang="ru-RU" i="1" dirty="0" smtClean="0">
                <a:solidFill>
                  <a:srgbClr val="FF0000"/>
                </a:solidFill>
              </a:rPr>
              <a:t>прогнозирование</a:t>
            </a:r>
            <a:r>
              <a:rPr lang="ru-RU" i="1" dirty="0" smtClean="0"/>
              <a:t>- </a:t>
            </a:r>
            <a:r>
              <a:rPr lang="ru-RU" dirty="0" smtClean="0"/>
              <a:t>предвосхищение результата и уровня усвоения; его временных характеристик;</a:t>
            </a:r>
          </a:p>
          <a:p>
            <a:r>
              <a:rPr lang="ru-RU" dirty="0" smtClean="0"/>
              <a:t> </a:t>
            </a:r>
            <a:r>
              <a:rPr lang="ru-RU" i="1" dirty="0" smtClean="0">
                <a:solidFill>
                  <a:srgbClr val="FF0000"/>
                </a:solidFill>
              </a:rPr>
              <a:t>контроль</a:t>
            </a:r>
            <a:r>
              <a:rPr lang="ru-RU" i="1" dirty="0" smtClean="0"/>
              <a:t> </a:t>
            </a:r>
            <a:r>
              <a:rPr lang="ru-RU" dirty="0" smtClean="0"/>
              <a:t>в форме сличения способа действия и его результата с заданным эталоном с целью обнаружения отклонений от него;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974160" cy="4572000"/>
          </a:xfrm>
        </p:spPr>
        <p:txBody>
          <a:bodyPr>
            <a:normAutofit fontScale="925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88640"/>
            <a:ext cx="81369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Регулятивные 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УУД в ФГОС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обеспечивают организацию учащимся 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своей учебной деятельности. 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19256" cy="52578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300" dirty="0" smtClean="0"/>
              <a:t>самостоятельное выделение и формулирование </a:t>
            </a:r>
            <a:r>
              <a:rPr lang="ru-RU" sz="3300" b="1" dirty="0" smtClean="0">
                <a:solidFill>
                  <a:srgbClr val="FF0000"/>
                </a:solidFill>
              </a:rPr>
              <a:t>познавательной цели;</a:t>
            </a:r>
          </a:p>
          <a:p>
            <a:pPr lvl="0"/>
            <a:r>
              <a:rPr lang="ru-RU" sz="3300" b="1" dirty="0" smtClean="0">
                <a:solidFill>
                  <a:srgbClr val="FF0000"/>
                </a:solidFill>
              </a:rPr>
              <a:t>поиск и выделение необходимой информации</a:t>
            </a:r>
            <a:r>
              <a:rPr lang="ru-RU" sz="3300" dirty="0" smtClean="0"/>
              <a:t>; применение методов информационного поиска, в том числе с помощью компьютерных средств;</a:t>
            </a:r>
          </a:p>
          <a:p>
            <a:pPr lvl="0"/>
            <a:r>
              <a:rPr lang="ru-RU" sz="3300" b="1" i="1" dirty="0" err="1" smtClean="0">
                <a:solidFill>
                  <a:srgbClr val="FF0000"/>
                </a:solidFill>
              </a:rPr>
              <a:t>знаково-символическш</a:t>
            </a:r>
            <a:r>
              <a:rPr lang="ru-RU" sz="3300" b="1" i="1" dirty="0" smtClean="0">
                <a:solidFill>
                  <a:srgbClr val="FF0000"/>
                </a:solidFill>
              </a:rPr>
              <a:t>: моделирование- </a:t>
            </a:r>
            <a:r>
              <a:rPr lang="ru-RU" sz="3300" dirty="0" smtClean="0"/>
              <a:t>преобразование объекта из чувственной формы в пространственно-графическую или знаково-символическую модель, где выделены существенные характеристики объекта, и </a:t>
            </a:r>
            <a:r>
              <a:rPr lang="ru-RU" sz="3300" i="1" dirty="0" smtClean="0"/>
              <a:t>преобразование модели </a:t>
            </a:r>
            <a:r>
              <a:rPr lang="ru-RU" sz="3300" dirty="0" smtClean="0"/>
              <a:t>с целью выявления. общих законов, определяющих данную предметную область;	,,</a:t>
            </a:r>
          </a:p>
          <a:p>
            <a:pPr lvl="0"/>
            <a:r>
              <a:rPr lang="ru-RU" sz="3300" dirty="0" smtClean="0"/>
              <a:t>умение структурировать знания;</a:t>
            </a:r>
          </a:p>
          <a:p>
            <a:pPr lvl="0"/>
            <a:r>
              <a:rPr lang="ru-RU" sz="3300" dirty="0" smtClean="0"/>
              <a:t>умение осознанно и произвольно </a:t>
            </a:r>
            <a:r>
              <a:rPr lang="ru-RU" sz="3300" b="1" dirty="0" smtClean="0">
                <a:solidFill>
                  <a:srgbClr val="FF0000"/>
                </a:solidFill>
              </a:rPr>
              <a:t>строить речевое высказывание в устной</a:t>
            </a:r>
            <a:r>
              <a:rPr lang="ru-RU" sz="3300" dirty="0" smtClean="0"/>
              <a:t> и письменной формах;</a:t>
            </a:r>
          </a:p>
          <a:p>
            <a:pPr lvl="0"/>
            <a:r>
              <a:rPr lang="ru-RU" sz="3300" dirty="0" smtClean="0"/>
              <a:t>выбор наиболее эффективных способов решения задач в зависимости от конкретных условий;</a:t>
            </a:r>
          </a:p>
          <a:p>
            <a:pPr lvl="0"/>
            <a:r>
              <a:rPr lang="ru-RU" sz="3300" b="1" dirty="0" err="1" smtClean="0">
                <a:solidFill>
                  <a:srgbClr val="FF0000"/>
                </a:solidFill>
              </a:rPr>
              <a:t>рефлекция</a:t>
            </a:r>
            <a:r>
              <a:rPr lang="ru-RU" sz="3300" dirty="0" smtClean="0"/>
              <a:t> способов и условий действия, контроль и оценка процесса и результатов деятельности;</a:t>
            </a:r>
          </a:p>
          <a:p>
            <a:r>
              <a:rPr lang="ru-RU" sz="3300" b="1" dirty="0" smtClean="0">
                <a:solidFill>
                  <a:srgbClr val="FF0000"/>
                </a:solidFill>
              </a:rPr>
              <a:t>постановка и формулирование проблемы,</a:t>
            </a:r>
            <a:r>
              <a:rPr lang="ru-RU" sz="3300" dirty="0" smtClean="0"/>
              <a:t> самостоятельное создание алгоритмов деятельности при решении проблем творческого и поискового характера.</a:t>
            </a:r>
          </a:p>
          <a:p>
            <a:pPr lvl="0"/>
            <a:endParaRPr lang="ru-RU" sz="33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 flipH="1">
            <a:off x="7927847" y="1600200"/>
            <a:ext cx="45719" cy="457200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"/>
            <a:ext cx="813690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Познавательные 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УУД включают </a:t>
            </a:r>
            <a:r>
              <a:rPr lang="ru-RU" sz="2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общеучебные</a:t>
            </a:r>
            <a:r>
              <a:rPr lang="ru-RU" sz="2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логические действия, 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также </a:t>
            </a:r>
            <a:r>
              <a:rPr lang="ru-RU" sz="2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действия</a:t>
            </a:r>
          </a:p>
          <a:p>
            <a:pPr algn="ctr"/>
            <a:r>
              <a:rPr lang="ru-RU" sz="2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постановки 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</a:t>
            </a:r>
            <a:r>
              <a:rPr lang="ru-RU" sz="2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решения проблем.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</a:t>
            </a:r>
            <a:r>
              <a:rPr lang="ru-RU" sz="20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обгцеучебным</a:t>
            </a:r>
            <a:r>
              <a:rPr lang="ru-RU" sz="20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УУД относятся: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640"/>
            <a:ext cx="8291264" cy="61206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обеспечивают социальную компетентность и учет позиции других людей, партнера по общению или деятельности, умение слушать и вступать в диалог; участвовать в коллективном обсуждении проблем; интегрироваться в группу сверстников и строить продуктивное взаимодействие и сотрудничество со сверстниками и взрослыми. Видами коммуникативных действий являются: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 flipH="1">
            <a:off x="8604448" y="1600200"/>
            <a:ext cx="72008" cy="4572000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6350" y="404664"/>
            <a:ext cx="84912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Коммуникативные</a:t>
            </a:r>
            <a:r>
              <a:rPr lang="ru-RU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УУД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7849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91264" cy="65973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	</a:t>
            </a:r>
            <a:r>
              <a:rPr lang="ru-RU" sz="3400" dirty="0" smtClean="0"/>
              <a:t>планирование учебного сотрудничества с учителем и сверстниками - определение целей,</a:t>
            </a:r>
            <a:br>
              <a:rPr lang="ru-RU" sz="3400" dirty="0" smtClean="0"/>
            </a:br>
            <a:r>
              <a:rPr lang="ru-RU" sz="3400" dirty="0" smtClean="0"/>
              <a:t>функций участников, способов взаимодействия;</a:t>
            </a:r>
          </a:p>
          <a:p>
            <a:pPr lvl="0"/>
            <a:r>
              <a:rPr lang="ru-RU" sz="3400" dirty="0" smtClean="0"/>
              <a:t>постановка вопросов </a:t>
            </a:r>
            <a:r>
              <a:rPr lang="ru-RU" sz="3400" b="1" dirty="0" smtClean="0">
                <a:solidFill>
                  <a:srgbClr val="FF0000"/>
                </a:solidFill>
              </a:rPr>
              <a:t>- инициативное сотрудничество </a:t>
            </a:r>
            <a:r>
              <a:rPr lang="ru-RU" sz="3400" dirty="0" smtClean="0"/>
              <a:t>в поиске и сборе информации;</a:t>
            </a:r>
          </a:p>
          <a:p>
            <a:pPr lvl="0"/>
            <a:r>
              <a:rPr lang="ru-RU" sz="3400" b="1" dirty="0" smtClean="0">
                <a:solidFill>
                  <a:srgbClr val="FF0000"/>
                </a:solidFill>
              </a:rPr>
              <a:t>разрешение конфликтов </a:t>
            </a:r>
            <a:r>
              <a:rPr lang="ru-RU" sz="3400" dirty="0" smtClean="0"/>
              <a:t>- выявление, идентификация проблемы, поиск и оценка альтернативных способов разрешение конфликта, принятие решения и его реализация;</a:t>
            </a:r>
          </a:p>
          <a:p>
            <a:pPr lvl="0"/>
            <a:r>
              <a:rPr lang="ru-RU" sz="3400" b="1" dirty="0" smtClean="0">
                <a:solidFill>
                  <a:srgbClr val="FF0000"/>
                </a:solidFill>
              </a:rPr>
              <a:t>управление поведением партнера </a:t>
            </a:r>
            <a:r>
              <a:rPr lang="ru-RU" sz="3400" dirty="0" smtClean="0"/>
              <a:t>- контроль, коррекция, оценка действий партнера;</a:t>
            </a:r>
          </a:p>
          <a:p>
            <a:pPr lvl="0"/>
            <a:r>
              <a:rPr lang="ru-RU" sz="3400" b="1" dirty="0" smtClean="0">
                <a:solidFill>
                  <a:srgbClr val="FF0000"/>
                </a:solidFill>
              </a:rPr>
              <a:t>умение с достаточной полнотой и точностью выражать свои мысли </a:t>
            </a:r>
            <a:r>
              <a:rPr lang="ru-RU" sz="3400" dirty="0" smtClean="0"/>
              <a:t>в соответствии с задачами и условиями коммуникации; владение монологической и диалогической формами речи в соответствии с грамматическими и синтаксическими нормами родного языка.</a:t>
            </a:r>
          </a:p>
          <a:p>
            <a:pPr>
              <a:buNone/>
            </a:pPr>
            <a:endParaRPr lang="ru-RU" sz="3400" dirty="0" smtClean="0"/>
          </a:p>
          <a:p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 flipH="1">
            <a:off x="8676456" y="1600200"/>
            <a:ext cx="72008" cy="457200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6480" y="188641"/>
            <a:ext cx="8225280" cy="1368152"/>
          </a:xfrm>
        </p:spPr>
        <p:txBody>
          <a:bodyPr lIns="82945" tIns="41473" rIns="82945" bIns="41473"/>
          <a:lstStyle/>
          <a:p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half" idx="1"/>
          </p:nvPr>
        </p:nvSpPr>
        <p:spPr>
          <a:xfrm>
            <a:off x="195840" y="1860676"/>
            <a:ext cx="5029920" cy="4775541"/>
          </a:xfrm>
        </p:spPr>
        <p:txBody>
          <a:bodyPr lIns="82945" tIns="41473" rIns="82945" bIns="41473"/>
          <a:lstStyle/>
          <a:p>
            <a:pPr marL="0" indent="0"/>
            <a:r>
              <a:rPr lang="ru-RU" sz="1800" b="1" dirty="0" smtClean="0">
                <a:solidFill>
                  <a:srgbClr val="002060"/>
                </a:solidFill>
              </a:rPr>
              <a:t>Ключевой фигурой современной школы является УЧИТЕЛЬ, и качество образования не может быть выше качества работающих в этой среде учителей. </a:t>
            </a:r>
          </a:p>
          <a:p>
            <a:pPr marL="0" indent="0"/>
            <a:r>
              <a:rPr lang="ru-RU" sz="1800" b="1" dirty="0" smtClean="0">
                <a:solidFill>
                  <a:srgbClr val="002060"/>
                </a:solidFill>
              </a:rPr>
              <a:t>Основное условие, обеспечивающее успешное введение образовательных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Стандартов - это профессионализм учителя.</a:t>
            </a:r>
          </a:p>
          <a:p>
            <a:pPr marL="0" indent="0"/>
            <a:r>
              <a:rPr lang="ru-RU" sz="1800" b="1" dirty="0" smtClean="0">
                <a:solidFill>
                  <a:srgbClr val="002060"/>
                </a:solidFill>
              </a:rPr>
              <a:t>Поэтому большое внимание было уделено подготовке </a:t>
            </a:r>
            <a:r>
              <a:rPr lang="ru-RU" sz="1800" b="1" u="sng" dirty="0" smtClean="0">
                <a:solidFill>
                  <a:srgbClr val="002060"/>
                </a:solidFill>
              </a:rPr>
              <a:t>кадрового состава.</a:t>
            </a:r>
          </a:p>
        </p:txBody>
      </p:sp>
      <p:pic>
        <p:nvPicPr>
          <p:cNvPr id="5" name="ФГОС 2 кадр.mov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60032" y="2276872"/>
            <a:ext cx="3594240" cy="2695963"/>
          </a:xfrm>
        </p:spPr>
      </p:pic>
      <p:sp>
        <p:nvSpPr>
          <p:cNvPr id="6" name="Прямоугольник 5"/>
          <p:cNvSpPr/>
          <p:nvPr/>
        </p:nvSpPr>
        <p:spPr>
          <a:xfrm>
            <a:off x="3032156" y="188640"/>
            <a:ext cx="47081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137</TotalTime>
  <Words>1273</Words>
  <Application>Microsoft Office PowerPoint</Application>
  <PresentationFormat>Экран (4:3)</PresentationFormat>
  <Paragraphs>164</Paragraphs>
  <Slides>30</Slides>
  <Notes>0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Эркер</vt:lpstr>
      <vt:lpstr>Лист Microsoft Excel 97-2003</vt:lpstr>
      <vt:lpstr>    Практика (организация и результаты)  работы по курсу  «Проектная деятельность  в начальной школе». Оценивание в курсе.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Объектами оценивания являются:  </vt:lpstr>
      <vt:lpstr> </vt:lpstr>
      <vt:lpstr>Анкета наблюдения</vt:lpstr>
      <vt:lpstr>Показатель сформированности умения  Из оценок анкет  выводится показатель Р — средний показатель проявления умения в классе </vt:lpstr>
      <vt:lpstr>Презентация PowerPoint</vt:lpstr>
      <vt:lpstr>Презентация PowerPoint</vt:lpstr>
      <vt:lpstr>Дневник наблюдений</vt:lpstr>
      <vt:lpstr>Дневник наблюдений состоит: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(организация и результаты)  работы по курсу  «Проектная деятельность  в начальной школе». Оценивание в курсе.</dc:title>
  <dc:creator>Снежана</dc:creator>
  <cp:lastModifiedBy>ИМЦ</cp:lastModifiedBy>
  <cp:revision>26</cp:revision>
  <dcterms:created xsi:type="dcterms:W3CDTF">2015-03-22T11:44:39Z</dcterms:created>
  <dcterms:modified xsi:type="dcterms:W3CDTF">2019-02-19T05:48:52Z</dcterms:modified>
</cp:coreProperties>
</file>